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48" r:id="rId1"/>
    <p:sldMasterId id="2147483657" r:id="rId2"/>
    <p:sldMasterId id="2147483702" r:id="rId3"/>
  </p:sldMasterIdLst>
  <p:notesMasterIdLst>
    <p:notesMasterId r:id="rId14"/>
  </p:notesMasterIdLst>
  <p:sldIdLst>
    <p:sldId id="423" r:id="rId4"/>
    <p:sldId id="1045" r:id="rId5"/>
    <p:sldId id="1048" r:id="rId6"/>
    <p:sldId id="1051" r:id="rId7"/>
    <p:sldId id="1054" r:id="rId8"/>
    <p:sldId id="1046" r:id="rId9"/>
    <p:sldId id="1055" r:id="rId10"/>
    <p:sldId id="262" r:id="rId11"/>
    <p:sldId id="269" r:id="rId12"/>
    <p:sldId id="270" r:id="rId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55"/>
    <a:srgbClr val="FFFAE3"/>
    <a:srgbClr val="95E7FF"/>
    <a:srgbClr val="AEC7E4"/>
    <a:srgbClr val="B8D2F1"/>
    <a:srgbClr val="B3B3B3"/>
    <a:srgbClr val="B2B2B2"/>
    <a:srgbClr val="A7DFF8"/>
    <a:srgbClr val="82D1F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00" autoAdjust="0"/>
    <p:restoredTop sz="94660"/>
  </p:normalViewPr>
  <p:slideViewPr>
    <p:cSldViewPr snapToGrid="0">
      <p:cViewPr varScale="1">
        <p:scale>
          <a:sx n="101" d="100"/>
          <a:sy n="101" d="100"/>
        </p:scale>
        <p:origin x="451" y="77"/>
      </p:cViewPr>
      <p:guideLst>
        <p:guide orient="horz" pos="1620"/>
        <p:guide pos="2880"/>
      </p:guideLst>
    </p:cSldViewPr>
  </p:slideViewPr>
  <p:notesTextViewPr>
    <p:cViewPr>
      <p:scale>
        <a:sx n="3" d="2"/>
        <a:sy n="3" d="2"/>
      </p:scale>
      <p:origin x="0" y="0"/>
    </p:cViewPr>
  </p:notesTextViewPr>
  <p:sorterViewPr>
    <p:cViewPr>
      <p:scale>
        <a:sx n="38" d="100"/>
        <a:sy n="38" d="100"/>
      </p:scale>
      <p:origin x="0" y="0"/>
    </p:cViewPr>
  </p:sorterViewPr>
  <p:notesViewPr>
    <p:cSldViewPr snapToGrid="0">
      <p:cViewPr varScale="1">
        <p:scale>
          <a:sx n="67" d="100"/>
          <a:sy n="67" d="100"/>
        </p:scale>
        <p:origin x="2309"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s>
</file>

<file path=ppt/media/image1.png>
</file>

<file path=ppt/media/image10.tiff>
</file>

<file path=ppt/media/image11.tiff>
</file>

<file path=ppt/media/image12.tiff>
</file>

<file path=ppt/media/image13.png>
</file>

<file path=ppt/media/image14.png>
</file>

<file path=ppt/media/image15.tiff>
</file>

<file path=ppt/media/image16.png>
</file>

<file path=ppt/media/image2.png>
</file>

<file path=ppt/media/image3.png>
</file>

<file path=ppt/media/image4.sv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067D468-E539-EB41-893A-5EAB3E5A6CFE}" type="datetimeFigureOut">
              <a:rPr lang="en-US" smtClean="0"/>
              <a:pPr/>
              <a:t>10/9/2018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2E0F24E-8FAE-4741-821C-A84A8EECB683}" type="slidenum">
              <a:rPr lang="en-US" smtClean="0"/>
              <a:pPr/>
              <a:t>‹#›</a:t>
            </a:fld>
            <a:endParaRPr lang="en-US"/>
          </a:p>
        </p:txBody>
      </p:sp>
    </p:spTree>
    <p:extLst>
      <p:ext uri="{BB962C8B-B14F-4D97-AF65-F5344CB8AC3E}">
        <p14:creationId xmlns:p14="http://schemas.microsoft.com/office/powerpoint/2010/main" val="10464552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8A64B9B5-80C3-0C41-BAD6-758C07637CE6}" type="slidenum">
              <a:rPr lang="en-US" smtClean="0"/>
              <a:t>2</a:t>
            </a:fld>
            <a:endParaRPr lang="en-US"/>
          </a:p>
        </p:txBody>
      </p:sp>
    </p:spTree>
    <p:extLst>
      <p:ext uri="{BB962C8B-B14F-4D97-AF65-F5344CB8AC3E}">
        <p14:creationId xmlns:p14="http://schemas.microsoft.com/office/powerpoint/2010/main" val="265330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8A64B9B5-80C3-0C41-BAD6-758C07637CE6}" type="slidenum">
              <a:rPr lang="en-US" smtClean="0"/>
              <a:t>3</a:t>
            </a:fld>
            <a:endParaRPr lang="en-US"/>
          </a:p>
        </p:txBody>
      </p:sp>
    </p:spTree>
    <p:extLst>
      <p:ext uri="{BB962C8B-B14F-4D97-AF65-F5344CB8AC3E}">
        <p14:creationId xmlns:p14="http://schemas.microsoft.com/office/powerpoint/2010/main" val="27061795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8A64B9B5-80C3-0C41-BAD6-758C07637CE6}" type="slidenum">
              <a:rPr lang="en-US" smtClean="0"/>
              <a:t>4</a:t>
            </a:fld>
            <a:endParaRPr lang="en-US"/>
          </a:p>
        </p:txBody>
      </p:sp>
    </p:spTree>
    <p:extLst>
      <p:ext uri="{BB962C8B-B14F-4D97-AF65-F5344CB8AC3E}">
        <p14:creationId xmlns:p14="http://schemas.microsoft.com/office/powerpoint/2010/main" val="2514110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8A64B9B5-80C3-0C41-BAD6-758C07637CE6}" type="slidenum">
              <a:rPr lang="en-US" smtClean="0"/>
              <a:t>5</a:t>
            </a:fld>
            <a:endParaRPr lang="en-US"/>
          </a:p>
        </p:txBody>
      </p:sp>
    </p:spTree>
    <p:extLst>
      <p:ext uri="{BB962C8B-B14F-4D97-AF65-F5344CB8AC3E}">
        <p14:creationId xmlns:p14="http://schemas.microsoft.com/office/powerpoint/2010/main" val="29917494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a:ln/>
        </p:spPr>
      </p:sp>
      <p:sp>
        <p:nvSpPr>
          <p:cNvPr id="2662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latin typeface="Arial" panose="020B0604020202020204" pitchFamily="34" charset="0"/>
              <a:cs typeface="Arial" panose="020B0604020202020204" pitchFamily="34" charset="0"/>
            </a:endParaRPr>
          </a:p>
        </p:txBody>
      </p:sp>
      <p:sp>
        <p:nvSpPr>
          <p:cNvPr id="2662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rgbClr val="191919"/>
                </a:solidFill>
                <a:latin typeface="HelvNeue Light for IBM"/>
                <a:cs typeface="Arial" panose="020B0604020202020204" pitchFamily="34" charset="0"/>
              </a:defRPr>
            </a:lvl1pPr>
            <a:lvl2pPr marL="742950" indent="-285750" eaLnBrk="0" hangingPunct="0">
              <a:defRPr sz="2000">
                <a:solidFill>
                  <a:srgbClr val="191919"/>
                </a:solidFill>
                <a:latin typeface="HelvNeue Light for IBM"/>
                <a:cs typeface="Arial" panose="020B0604020202020204" pitchFamily="34" charset="0"/>
              </a:defRPr>
            </a:lvl2pPr>
            <a:lvl3pPr marL="1143000" indent="-228600" eaLnBrk="0" hangingPunct="0">
              <a:defRPr sz="2000">
                <a:solidFill>
                  <a:srgbClr val="191919"/>
                </a:solidFill>
                <a:latin typeface="HelvNeue Light for IBM"/>
                <a:cs typeface="Arial" panose="020B0604020202020204" pitchFamily="34" charset="0"/>
              </a:defRPr>
            </a:lvl3pPr>
            <a:lvl4pPr marL="1600200" indent="-228600" eaLnBrk="0" hangingPunct="0">
              <a:defRPr sz="2000">
                <a:solidFill>
                  <a:srgbClr val="191919"/>
                </a:solidFill>
                <a:latin typeface="HelvNeue Light for IBM"/>
                <a:cs typeface="Arial" panose="020B0604020202020204" pitchFamily="34" charset="0"/>
              </a:defRPr>
            </a:lvl4pPr>
            <a:lvl5pPr marL="2057400" indent="-228600" eaLnBrk="0" hangingPunct="0">
              <a:defRPr sz="2000">
                <a:solidFill>
                  <a:srgbClr val="191919"/>
                </a:solidFill>
                <a:latin typeface="HelvNeue Light for IBM"/>
                <a:cs typeface="Arial" panose="020B0604020202020204" pitchFamily="34" charset="0"/>
              </a:defRPr>
            </a:lvl5pPr>
            <a:lvl6pPr marL="25146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6pPr>
            <a:lvl7pPr marL="29718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7pPr>
            <a:lvl8pPr marL="34290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8pPr>
            <a:lvl9pPr marL="38862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9pPr>
          </a:lstStyle>
          <a:p>
            <a:pPr eaLnBrk="1" hangingPunct="1"/>
            <a:fld id="{D7D4B59E-2743-41BC-AD2D-9FFD72314B0A}" type="slidenum">
              <a:rPr lang="en-US" altLang="en-US" sz="1200">
                <a:solidFill>
                  <a:schemeClr val="tx1"/>
                </a:solidFill>
                <a:latin typeface="Calibri" panose="020F0502020204030204" pitchFamily="34" charset="0"/>
              </a:rPr>
              <a:pPr eaLnBrk="1" hangingPunct="1"/>
              <a:t>9</a:t>
            </a:fld>
            <a:endParaRPr lang="en-US" altLang="en-US" sz="1200">
              <a:solidFill>
                <a:schemeClr val="tx1"/>
              </a:solidFill>
              <a:latin typeface="Calibri" panose="020F0502020204030204" pitchFamily="34" charset="0"/>
            </a:endParaRPr>
          </a:p>
        </p:txBody>
      </p:sp>
    </p:spTree>
    <p:extLst>
      <p:ext uri="{BB962C8B-B14F-4D97-AF65-F5344CB8AC3E}">
        <p14:creationId xmlns:p14="http://schemas.microsoft.com/office/powerpoint/2010/main" val="6116916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5" name="Picture 4" descr="New PPT Cover Image-v4-widescreen.jpg"/>
          <p:cNvPicPr>
            <a:picLocks noChangeAspect="1"/>
          </p:cNvPicPr>
          <p:nvPr userDrawn="1"/>
        </p:nvPicPr>
        <p:blipFill rotWithShape="1">
          <a:blip r:embed="rId2" cstate="print">
            <a:alphaModFix amt="79000"/>
            <a:extLst>
              <a:ext uri="{28A0092B-C50C-407E-A947-70E740481C1C}">
                <a14:useLocalDpi xmlns:a14="http://schemas.microsoft.com/office/drawing/2010/main"/>
              </a:ext>
            </a:extLst>
          </a:blip>
          <a:srcRect/>
          <a:stretch/>
        </p:blipFill>
        <p:spPr>
          <a:xfrm>
            <a:off x="2258353" y="0"/>
            <a:ext cx="6885647" cy="5143500"/>
          </a:xfrm>
          <a:prstGeom prst="rect">
            <a:avLst/>
          </a:prstGeom>
        </p:spPr>
      </p:pic>
      <p:sp>
        <p:nvSpPr>
          <p:cNvPr id="2" name="Title 1"/>
          <p:cNvSpPr>
            <a:spLocks noGrp="1"/>
          </p:cNvSpPr>
          <p:nvPr>
            <p:ph type="ctrTitle"/>
          </p:nvPr>
        </p:nvSpPr>
        <p:spPr>
          <a:xfrm>
            <a:off x="375142" y="623676"/>
            <a:ext cx="5974858" cy="1345289"/>
          </a:xfrm>
        </p:spPr>
        <p:txBody>
          <a:bodyPr anchor="b" anchorCtr="0">
            <a:noAutofit/>
          </a:bodyPr>
          <a:lstStyle>
            <a:lvl1pPr>
              <a:lnSpc>
                <a:spcPct val="90000"/>
              </a:lnSpc>
              <a:defRPr sz="3200">
                <a:solidFill>
                  <a:schemeClr val="accent5"/>
                </a:solidFill>
              </a:defRPr>
            </a:lvl1pPr>
          </a:lstStyle>
          <a:p>
            <a:r>
              <a:rPr lang="en-US" dirty="0"/>
              <a:t>Click to edit Master title style</a:t>
            </a:r>
          </a:p>
        </p:txBody>
      </p:sp>
      <p:sp>
        <p:nvSpPr>
          <p:cNvPr id="3" name="Subtitle 2"/>
          <p:cNvSpPr>
            <a:spLocks noGrp="1"/>
          </p:cNvSpPr>
          <p:nvPr>
            <p:ph type="subTitle" idx="1"/>
          </p:nvPr>
        </p:nvSpPr>
        <p:spPr>
          <a:xfrm>
            <a:off x="375137" y="2092444"/>
            <a:ext cx="4400063" cy="557330"/>
          </a:xfrm>
        </p:spPr>
        <p:txBody>
          <a:bodyPr>
            <a:noAutofit/>
          </a:bodyPr>
          <a:lstStyle>
            <a:lvl1pPr marL="0" indent="0" algn="l">
              <a:lnSpc>
                <a:spcPct val="90000"/>
              </a:lnSpc>
              <a:buNone/>
              <a:defRPr sz="1600" i="0">
                <a:solidFill>
                  <a:schemeClr val="tx1">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3" name="Rectangle 12"/>
          <p:cNvSpPr/>
          <p:nvPr userDrawn="1"/>
        </p:nvSpPr>
        <p:spPr>
          <a:xfrm>
            <a:off x="305390" y="4898995"/>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pic>
        <p:nvPicPr>
          <p:cNvPr id="15" name="Picture 14" descr="ibm logo-ver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721529" y="4470400"/>
            <a:ext cx="192688" cy="513074"/>
          </a:xfrm>
          <a:prstGeom prst="rect">
            <a:avLst/>
          </a:prstGeom>
        </p:spPr>
      </p:pic>
      <p:pic>
        <p:nvPicPr>
          <p:cNvPr id="16" name="Picture 15" descr="Magenta hexes.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250992" y="2451100"/>
            <a:ext cx="1186518" cy="908050"/>
          </a:xfrm>
          <a:prstGeom prst="rect">
            <a:avLst/>
          </a:prstGeom>
        </p:spPr>
      </p:pic>
      <p:sp>
        <p:nvSpPr>
          <p:cNvPr id="9" name="TextBox 8">
            <a:extLst>
              <a:ext uri="{FF2B5EF4-FFF2-40B4-BE49-F238E27FC236}">
                <a16:creationId xmlns:a16="http://schemas.microsoft.com/office/drawing/2014/main" id="{090FD187-B393-46A7-863B-98CB9BA06BF4}"/>
              </a:ext>
            </a:extLst>
          </p:cNvPr>
          <p:cNvSpPr txBox="1"/>
          <p:nvPr userDrawn="1"/>
        </p:nvSpPr>
        <p:spPr>
          <a:xfrm>
            <a:off x="1" y="4725599"/>
            <a:ext cx="8641080"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0" name="Graphic 9">
            <a:extLst>
              <a:ext uri="{FF2B5EF4-FFF2-40B4-BE49-F238E27FC236}">
                <a16:creationId xmlns:a16="http://schemas.microsoft.com/office/drawing/2014/main" id="{3585C071-3823-4372-AA5E-9512324A3BB3}"/>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00987" y="4785438"/>
            <a:ext cx="703695" cy="298616"/>
          </a:xfrm>
          <a:prstGeom prst="rect">
            <a:avLst/>
          </a:prstGeom>
        </p:spPr>
      </p:pic>
      <p:sp>
        <p:nvSpPr>
          <p:cNvPr id="11" name="Rectangle 10">
            <a:extLst>
              <a:ext uri="{FF2B5EF4-FFF2-40B4-BE49-F238E27FC236}">
                <a16:creationId xmlns:a16="http://schemas.microsoft.com/office/drawing/2014/main" id="{7D7F9AF6-6D58-4BCD-985D-55E21CE3DD79}"/>
              </a:ext>
            </a:extLst>
          </p:cNvPr>
          <p:cNvSpPr/>
          <p:nvPr userDrawn="1"/>
        </p:nvSpPr>
        <p:spPr>
          <a:xfrm>
            <a:off x="7559620" y="4516866"/>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2428869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endParaRPr lang="en-US" dirty="0"/>
          </a:p>
        </p:txBody>
      </p:sp>
      <p:sp>
        <p:nvSpPr>
          <p:cNvPr id="3" name="Content Placeholder 2"/>
          <p:cNvSpPr>
            <a:spLocks noGrp="1"/>
          </p:cNvSpPr>
          <p:nvPr>
            <p:ph idx="1"/>
          </p:nvPr>
        </p:nvSpPr>
        <p:spPr/>
        <p:txBody>
          <a:bodyPr/>
          <a:lstStyle>
            <a:lvl1pPr marL="227013" indent="-227013">
              <a:defRPr/>
            </a:lvl1pPr>
            <a:lvl2pPr marL="403225" indent="-174625">
              <a:defRPr/>
            </a:lvl2pPr>
            <a:lvl3pPr marL="403225" indent="168275">
              <a:tabLst>
                <a:tab pos="631825" algn="l"/>
              </a:tabLst>
              <a:defRPr/>
            </a:lvl3pPr>
            <a:lvl4pPr marL="746125" indent="-174625">
              <a:buFont typeface="Arial"/>
              <a:buChar char="•"/>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Box 7">
            <a:extLst>
              <a:ext uri="{FF2B5EF4-FFF2-40B4-BE49-F238E27FC236}">
                <a16:creationId xmlns:a16="http://schemas.microsoft.com/office/drawing/2014/main" id="{BA0DC492-0EF9-44AE-8AA0-8B10AE80F189}"/>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9" name="Graphic 8">
            <a:extLst>
              <a:ext uri="{FF2B5EF4-FFF2-40B4-BE49-F238E27FC236}">
                <a16:creationId xmlns:a16="http://schemas.microsoft.com/office/drawing/2014/main" id="{8781E5BD-3BD7-4479-9C6A-E2F316B0189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0987" y="4785438"/>
            <a:ext cx="703695" cy="298616"/>
          </a:xfrm>
          <a:prstGeom prst="rect">
            <a:avLst/>
          </a:prstGeom>
        </p:spPr>
      </p:pic>
    </p:spTree>
    <p:extLst>
      <p:ext uri="{BB962C8B-B14F-4D97-AF65-F5344CB8AC3E}">
        <p14:creationId xmlns:p14="http://schemas.microsoft.com/office/powerpoint/2010/main" val="3743949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endParaRPr lang="en-US" dirty="0"/>
          </a:p>
        </p:txBody>
      </p:sp>
    </p:spTree>
    <p:extLst>
      <p:ext uri="{BB962C8B-B14F-4D97-AF65-F5344CB8AC3E}">
        <p14:creationId xmlns:p14="http://schemas.microsoft.com/office/powerpoint/2010/main" val="42368980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Divider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603855" y="4845802"/>
            <a:ext cx="482561" cy="218191"/>
          </a:xfrm>
          <a:prstGeom prst="rect">
            <a:avLst/>
          </a:prstGeom>
        </p:spPr>
        <p:txBody>
          <a:bodyPr/>
          <a:lstStyle/>
          <a:p>
            <a:fld id="{9B6B7A19-9BD6-654B-9E7A-5FCB6FF99B9F}" type="slidenum">
              <a:rPr lang="en-US" smtClean="0"/>
              <a:pPr/>
              <a:t>‹#›</a:t>
            </a:fld>
            <a:endParaRPr lang="en-US" dirty="0"/>
          </a:p>
        </p:txBody>
      </p:sp>
      <p:pic>
        <p:nvPicPr>
          <p:cNvPr id="12" name="Picture 11" descr="New PPT Cover Image-v4-widescreen.jpg"/>
          <p:cNvPicPr>
            <a:picLocks noChangeAspect="1"/>
          </p:cNvPicPr>
          <p:nvPr userDrawn="1"/>
        </p:nvPicPr>
        <p:blipFill rotWithShape="1">
          <a:blip r:embed="rId2" cstate="print">
            <a:alphaModFix amt="79000"/>
            <a:extLst>
              <a:ext uri="{28A0092B-C50C-407E-A947-70E740481C1C}">
                <a14:useLocalDpi xmlns:a14="http://schemas.microsoft.com/office/drawing/2010/main"/>
              </a:ext>
            </a:extLst>
          </a:blip>
          <a:srcRect/>
          <a:stretch/>
        </p:blipFill>
        <p:spPr>
          <a:xfrm>
            <a:off x="2258353" y="0"/>
            <a:ext cx="6885647" cy="5143500"/>
          </a:xfrm>
          <a:prstGeom prst="rect">
            <a:avLst/>
          </a:prstGeom>
        </p:spPr>
      </p:pic>
      <p:pic>
        <p:nvPicPr>
          <p:cNvPr id="14" name="Picture 13" descr="ibm logo-ver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721529" y="4470400"/>
            <a:ext cx="192688" cy="513074"/>
          </a:xfrm>
          <a:prstGeom prst="rect">
            <a:avLst/>
          </a:prstGeom>
        </p:spPr>
      </p:pic>
      <p:pic>
        <p:nvPicPr>
          <p:cNvPr id="16" name="Picture 15" descr="Magenta hexes.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250992" y="2451100"/>
            <a:ext cx="1186518" cy="908050"/>
          </a:xfrm>
          <a:prstGeom prst="rect">
            <a:avLst/>
          </a:prstGeom>
        </p:spPr>
      </p:pic>
      <p:sp>
        <p:nvSpPr>
          <p:cNvPr id="2" name="Title 1"/>
          <p:cNvSpPr>
            <a:spLocks noGrp="1"/>
          </p:cNvSpPr>
          <p:nvPr>
            <p:ph type="title"/>
          </p:nvPr>
        </p:nvSpPr>
        <p:spPr>
          <a:xfrm>
            <a:off x="335451" y="1106302"/>
            <a:ext cx="4458799" cy="1610243"/>
          </a:xfrm>
        </p:spPr>
        <p:txBody>
          <a:bodyPr lIns="0">
            <a:noAutofit/>
          </a:bodyPr>
          <a:lstStyle>
            <a:lvl1pPr>
              <a:defRPr sz="3200">
                <a:solidFill>
                  <a:srgbClr val="00649D"/>
                </a:solidFill>
              </a:defRPr>
            </a:lvl1pPr>
          </a:lstStyle>
          <a:p>
            <a:r>
              <a:rPr lang="en-US" dirty="0"/>
              <a:t>Click to edit Master title style</a:t>
            </a:r>
          </a:p>
        </p:txBody>
      </p:sp>
      <p:sp>
        <p:nvSpPr>
          <p:cNvPr id="11" name="TextBox 10">
            <a:extLst>
              <a:ext uri="{FF2B5EF4-FFF2-40B4-BE49-F238E27FC236}">
                <a16:creationId xmlns:a16="http://schemas.microsoft.com/office/drawing/2014/main" id="{D70F64C2-D8E7-4F48-A5BE-90C9570C2EDA}"/>
              </a:ext>
            </a:extLst>
          </p:cNvPr>
          <p:cNvSpPr txBox="1"/>
          <p:nvPr userDrawn="1"/>
        </p:nvSpPr>
        <p:spPr>
          <a:xfrm>
            <a:off x="1" y="4725599"/>
            <a:ext cx="8641080"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pPr marL="0" marR="0" lvl="0" indent="0" algn="r" defTabSz="914400" eaLnBrk="1" fontAlgn="auto" latinLnBrk="0" hangingPunct="1">
                <a:lnSpc>
                  <a:spcPct val="100000"/>
                </a:lnSpc>
                <a:spcBef>
                  <a:spcPts val="0"/>
                </a:spcBef>
                <a:spcAft>
                  <a:spcPts val="0"/>
                </a:spcAft>
                <a:buClrTx/>
                <a:buSzTx/>
                <a:buFontTx/>
                <a:buNone/>
                <a:tabLst/>
                <a:defRPr/>
              </a:p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3" name="Graphic 12">
            <a:extLst>
              <a:ext uri="{FF2B5EF4-FFF2-40B4-BE49-F238E27FC236}">
                <a16:creationId xmlns:a16="http://schemas.microsoft.com/office/drawing/2014/main" id="{3910A3C9-C8E7-4AE7-A8D8-AFD57BABC07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00987" y="4785438"/>
            <a:ext cx="703695" cy="298616"/>
          </a:xfrm>
          <a:prstGeom prst="rect">
            <a:avLst/>
          </a:prstGeom>
        </p:spPr>
      </p:pic>
      <p:sp>
        <p:nvSpPr>
          <p:cNvPr id="15" name="Rectangle 14">
            <a:extLst>
              <a:ext uri="{FF2B5EF4-FFF2-40B4-BE49-F238E27FC236}">
                <a16:creationId xmlns:a16="http://schemas.microsoft.com/office/drawing/2014/main" id="{F866982D-20FA-4362-9E28-4C859CD0704F}"/>
              </a:ext>
            </a:extLst>
          </p:cNvPr>
          <p:cNvSpPr/>
          <p:nvPr userDrawn="1"/>
        </p:nvSpPr>
        <p:spPr>
          <a:xfrm>
            <a:off x="7559620" y="4516866"/>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1108051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pic>
        <p:nvPicPr>
          <p:cNvPr id="14" name="Picture 13" descr="New PPT Cover Image-v4-widescreen.jpg"/>
          <p:cNvPicPr>
            <a:picLocks noChangeAspect="1"/>
          </p:cNvPicPr>
          <p:nvPr userDrawn="1"/>
        </p:nvPicPr>
        <p:blipFill rotWithShape="1">
          <a:blip r:embed="rId2" cstate="print">
            <a:alphaModFix amt="79000"/>
            <a:extLst>
              <a:ext uri="{28A0092B-C50C-407E-A947-70E740481C1C}">
                <a14:useLocalDpi xmlns:a14="http://schemas.microsoft.com/office/drawing/2010/main"/>
              </a:ext>
            </a:extLst>
          </a:blip>
          <a:srcRect/>
          <a:stretch/>
        </p:blipFill>
        <p:spPr>
          <a:xfrm>
            <a:off x="2258353" y="0"/>
            <a:ext cx="6885647" cy="5143500"/>
          </a:xfrm>
          <a:prstGeom prst="rect">
            <a:avLst/>
          </a:prstGeom>
        </p:spPr>
      </p:pic>
      <p:pic>
        <p:nvPicPr>
          <p:cNvPr id="22" name="Picture 21" descr="ibm logo-ver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721529" y="4470400"/>
            <a:ext cx="192688" cy="513074"/>
          </a:xfrm>
          <a:prstGeom prst="rect">
            <a:avLst/>
          </a:prstGeom>
        </p:spPr>
      </p:pic>
      <p:pic>
        <p:nvPicPr>
          <p:cNvPr id="23" name="Picture 22" descr="Magenta hexes.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250992" y="2451100"/>
            <a:ext cx="1186518" cy="908050"/>
          </a:xfrm>
          <a:prstGeom prst="rect">
            <a:avLst/>
          </a:prstGeom>
        </p:spPr>
      </p:pic>
      <p:sp>
        <p:nvSpPr>
          <p:cNvPr id="12" name="Title 1"/>
          <p:cNvSpPr>
            <a:spLocks noGrp="1"/>
          </p:cNvSpPr>
          <p:nvPr>
            <p:ph type="ctrTitle"/>
          </p:nvPr>
        </p:nvSpPr>
        <p:spPr>
          <a:xfrm>
            <a:off x="321855" y="909835"/>
            <a:ext cx="6321061" cy="1134422"/>
          </a:xfrm>
        </p:spPr>
        <p:txBody>
          <a:bodyPr lIns="0" anchor="b" anchorCtr="0">
            <a:noAutofit/>
          </a:bodyPr>
          <a:lstStyle>
            <a:lvl1pPr>
              <a:lnSpc>
                <a:spcPct val="90000"/>
              </a:lnSpc>
              <a:defRPr sz="5400">
                <a:solidFill>
                  <a:schemeClr val="accent5"/>
                </a:solidFill>
              </a:defRPr>
            </a:lvl1pPr>
          </a:lstStyle>
          <a:p>
            <a:r>
              <a:rPr lang="en-US" dirty="0"/>
              <a:t>Click to edit Master title style</a:t>
            </a:r>
          </a:p>
        </p:txBody>
      </p:sp>
      <p:sp>
        <p:nvSpPr>
          <p:cNvPr id="28" name="Rectangle 27"/>
          <p:cNvSpPr/>
          <p:nvPr userDrawn="1"/>
        </p:nvSpPr>
        <p:spPr>
          <a:xfrm>
            <a:off x="305390" y="4898995"/>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2274978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a:xfrm>
            <a:off x="6858000" y="4826480"/>
            <a:ext cx="2057400" cy="137160"/>
          </a:xfrm>
          <a:prstGeom prst="rect">
            <a:avLst/>
          </a:prstGeom>
        </p:spPr>
        <p:txBody>
          <a:bodyPr/>
          <a:lstStyle>
            <a:lvl1pPr>
              <a:defRPr>
                <a:solidFill>
                  <a:schemeClr val="bg2"/>
                </a:solidFill>
              </a:defRPr>
            </a:lvl1pPr>
          </a:lstStyle>
          <a:p>
            <a:fld id="{D0BE6F14-FF48-0F4F-A8AA-2E3F25371E4A}" type="slidenum">
              <a:rPr lang="en-US" smtClean="0"/>
              <a:pPr/>
              <a:t>‹#›</a:t>
            </a:fld>
            <a:endParaRPr lang="en-US"/>
          </a:p>
        </p:txBody>
      </p:sp>
    </p:spTree>
    <p:extLst>
      <p:ext uri="{BB962C8B-B14F-4D97-AF65-F5344CB8AC3E}">
        <p14:creationId xmlns:p14="http://schemas.microsoft.com/office/powerpoint/2010/main" val="4160701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a:xfrm>
            <a:off x="6232357" y="3322531"/>
            <a:ext cx="3296653" cy="1056963"/>
          </a:xfrm>
          <a:prstGeom prst="rect">
            <a:avLst/>
          </a:prstGeom>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4285505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6232357" y="3322531"/>
            <a:ext cx="3296653" cy="1056963"/>
          </a:xfrm>
          <a:prstGeom prst="rect">
            <a:avLst/>
          </a:prstGeom>
        </p:spPr>
        <p:txBody>
          <a:bodyPr/>
          <a:lstStyle>
            <a:lvl1pPr>
              <a:defRPr>
                <a:solidFill>
                  <a:schemeClr val="bg2"/>
                </a:solidFill>
              </a:defRPr>
            </a:lvl1pPr>
          </a:lstStyle>
          <a:p>
            <a:fld id="{D0BE6F14-FF48-0F4F-A8AA-2E3F25371E4A}" type="slidenum">
              <a:rPr lang="en-US" smtClean="0"/>
              <a:pPr/>
              <a:t>‹#›</a:t>
            </a:fld>
            <a:endParaRPr lang="en-US"/>
          </a:p>
        </p:txBody>
      </p:sp>
      <p:sp>
        <p:nvSpPr>
          <p:cNvPr id="12" name="Text Placeholder 11"/>
          <p:cNvSpPr>
            <a:spLocks noGrp="1"/>
          </p:cNvSpPr>
          <p:nvPr>
            <p:ph type="body" sz="quarter" idx="13"/>
          </p:nvPr>
        </p:nvSpPr>
        <p:spPr>
          <a:xfrm>
            <a:off x="228600" y="192024"/>
            <a:ext cx="4114800" cy="511308"/>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123955"/>
            <a:ext cx="4114800" cy="3462056"/>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35221084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12"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11" Type="http://schemas.openxmlformats.org/officeDocument/2006/relationships/image" Target="../media/image5.png"/><Relationship Id="rId5" Type="http://schemas.openxmlformats.org/officeDocument/2006/relationships/slideLayout" Target="../slideLayouts/slideLayout5.xml"/><Relationship Id="rId10" Type="http://schemas.openxmlformats.org/officeDocument/2006/relationships/image" Target="../media/image4.svg"/><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sv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7" Type="http://schemas.openxmlformats.org/officeDocument/2006/relationships/image" Target="../media/image6.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descr="Magenta hexes.png"/>
          <p:cNvPicPr>
            <a:picLocks noChangeAspect="1"/>
          </p:cNvPicPr>
          <p:nvPr userDrawn="1"/>
        </p:nvPicPr>
        <p:blipFill>
          <a:blip r:embed="rId7" cstate="print">
            <a:extLst>
              <a:ext uri="{28A0092B-C50C-407E-A947-70E740481C1C}">
                <a14:useLocalDpi xmlns:a14="http://schemas.microsoft.com/office/drawing/2010/main"/>
              </a:ext>
            </a:extLst>
          </a:blip>
          <a:stretch>
            <a:fillRect/>
          </a:stretch>
        </p:blipFill>
        <p:spPr>
          <a:xfrm>
            <a:off x="3584096" y="4746680"/>
            <a:ext cx="421228" cy="322368"/>
          </a:xfrm>
          <a:prstGeom prst="rect">
            <a:avLst/>
          </a:prstGeom>
        </p:spPr>
      </p:pic>
      <p:pic>
        <p:nvPicPr>
          <p:cNvPr id="14" name="Picture 13" descr="Edge2016-Theme-Gray-300.png"/>
          <p:cNvPicPr>
            <a:picLocks noChangeAspect="1"/>
          </p:cNvPicPr>
          <p:nvPr userDrawn="1"/>
        </p:nvPicPr>
        <p:blipFill>
          <a:blip r:embed="rId8" cstate="print">
            <a:extLst>
              <a:ext uri="{28A0092B-C50C-407E-A947-70E740481C1C}">
                <a14:useLocalDpi xmlns:a14="http://schemas.microsoft.com/office/drawing/2010/main"/>
              </a:ext>
            </a:extLst>
          </a:blip>
          <a:stretch>
            <a:fillRect/>
          </a:stretch>
        </p:blipFill>
        <p:spPr>
          <a:xfrm>
            <a:off x="4261105" y="4854057"/>
            <a:ext cx="1254521" cy="131622"/>
          </a:xfrm>
          <a:prstGeom prst="rect">
            <a:avLst/>
          </a:prstGeom>
        </p:spPr>
      </p:pic>
      <p:sp>
        <p:nvSpPr>
          <p:cNvPr id="3" name="Text Placeholder 2"/>
          <p:cNvSpPr>
            <a:spLocks noGrp="1"/>
          </p:cNvSpPr>
          <p:nvPr userDrawn="1">
            <p:ph type="body" idx="1"/>
          </p:nvPr>
        </p:nvSpPr>
        <p:spPr>
          <a:xfrm>
            <a:off x="335450" y="782035"/>
            <a:ext cx="8722614" cy="3896525"/>
          </a:xfrm>
          <a:prstGeom prst="rect">
            <a:avLst/>
          </a:prstGeom>
        </p:spPr>
        <p:txBody>
          <a:bodyPr vert="horz" lIns="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 name="Title Placeholder 1"/>
          <p:cNvSpPr>
            <a:spLocks noGrp="1"/>
          </p:cNvSpPr>
          <p:nvPr userDrawn="1">
            <p:ph type="title"/>
          </p:nvPr>
        </p:nvSpPr>
        <p:spPr>
          <a:xfrm>
            <a:off x="335450" y="58800"/>
            <a:ext cx="7050740" cy="676196"/>
          </a:xfrm>
          <a:prstGeom prst="rect">
            <a:avLst/>
          </a:prstGeom>
        </p:spPr>
        <p:txBody>
          <a:bodyPr vert="horz" lIns="0" tIns="45720" rIns="91440" bIns="45720" rtlCol="0" anchor="ctr" anchorCtr="0">
            <a:noAutofit/>
          </a:bodyPr>
          <a:lstStyle/>
          <a:p>
            <a:r>
              <a:rPr lang="en-US" dirty="0"/>
              <a:t>Click to edit Master title style</a:t>
            </a:r>
          </a:p>
        </p:txBody>
      </p:sp>
      <p:sp>
        <p:nvSpPr>
          <p:cNvPr id="11" name="TextBox 10">
            <a:extLst>
              <a:ext uri="{FF2B5EF4-FFF2-40B4-BE49-F238E27FC236}">
                <a16:creationId xmlns:a16="http://schemas.microsoft.com/office/drawing/2014/main" id="{632AA37F-0A9D-4A45-B24F-9E8C0648FBAA}"/>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3" name="Graphic 12">
            <a:extLst>
              <a:ext uri="{FF2B5EF4-FFF2-40B4-BE49-F238E27FC236}">
                <a16:creationId xmlns:a16="http://schemas.microsoft.com/office/drawing/2014/main" id="{3BD56DA6-0321-48F0-B87B-D42A6582AF47}"/>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100987" y="4785438"/>
            <a:ext cx="703695" cy="298616"/>
          </a:xfrm>
          <a:prstGeom prst="rect">
            <a:avLst/>
          </a:prstGeom>
        </p:spPr>
      </p:pic>
      <p:sp>
        <p:nvSpPr>
          <p:cNvPr id="4" name="Rectangle 3">
            <a:extLst>
              <a:ext uri="{FF2B5EF4-FFF2-40B4-BE49-F238E27FC236}">
                <a16:creationId xmlns:a16="http://schemas.microsoft.com/office/drawing/2014/main" id="{19B17716-29EF-4B6A-B291-D2B813AF595F}"/>
              </a:ext>
            </a:extLst>
          </p:cNvPr>
          <p:cNvSpPr/>
          <p:nvPr userDrawn="1"/>
        </p:nvSpPr>
        <p:spPr>
          <a:xfrm>
            <a:off x="7361612" y="120028"/>
            <a:ext cx="1696452" cy="54933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pic>
        <p:nvPicPr>
          <p:cNvPr id="10" name="Picture 9" descr="ibm_gry.png">
            <a:extLst>
              <a:ext uri="{FF2B5EF4-FFF2-40B4-BE49-F238E27FC236}">
                <a16:creationId xmlns:a16="http://schemas.microsoft.com/office/drawing/2014/main" id="{A8C35E97-BF59-4891-BA72-034339898926}"/>
              </a:ext>
            </a:extLst>
          </p:cNvPr>
          <p:cNvPicPr>
            <a:picLocks noChangeAspect="1"/>
          </p:cNvPicPr>
          <p:nvPr userDrawn="1"/>
        </p:nvPicPr>
        <p:blipFill>
          <a:blip r:embed="rId11">
            <a:biLevel thresh="25000"/>
            <a:extLst>
              <a:ext uri="{28A0092B-C50C-407E-A947-70E740481C1C}">
                <a14:useLocalDpi xmlns:a14="http://schemas.microsoft.com/office/drawing/2010/main"/>
              </a:ext>
            </a:extLst>
          </a:blip>
          <a:stretch>
            <a:fillRect/>
          </a:stretch>
        </p:blipFill>
        <p:spPr>
          <a:xfrm>
            <a:off x="7498807" y="217527"/>
            <a:ext cx="802982" cy="325558"/>
          </a:xfrm>
          <a:prstGeom prst="rect">
            <a:avLst/>
          </a:prstGeom>
        </p:spPr>
      </p:pic>
      <p:pic>
        <p:nvPicPr>
          <p:cNvPr id="8" name="Picture 7">
            <a:extLst>
              <a:ext uri="{FF2B5EF4-FFF2-40B4-BE49-F238E27FC236}">
                <a16:creationId xmlns:a16="http://schemas.microsoft.com/office/drawing/2014/main" id="{5135A465-5285-47FB-A31E-1754BA4A8FC1}"/>
              </a:ext>
            </a:extLst>
          </p:cNvPr>
          <p:cNvPicPr>
            <a:picLocks noChangeAspect="1"/>
          </p:cNvPicPr>
          <p:nvPr userDrawn="1"/>
        </p:nvPicPr>
        <p:blipFill rotWithShape="1">
          <a:blip r:embed="rId12">
            <a:extLst>
              <a:ext uri="{28A0092B-C50C-407E-A947-70E740481C1C}">
                <a14:useLocalDpi xmlns:a14="http://schemas.microsoft.com/office/drawing/2010/main" val="0"/>
              </a:ext>
            </a:extLst>
          </a:blip>
          <a:srcRect l="18001" t="20400" r="17675" b="20719"/>
          <a:stretch/>
        </p:blipFill>
        <p:spPr>
          <a:xfrm>
            <a:off x="8414406" y="138956"/>
            <a:ext cx="535374" cy="459408"/>
          </a:xfrm>
          <a:prstGeom prst="rect">
            <a:avLst/>
          </a:prstGeom>
        </p:spPr>
      </p:pic>
      <p:sp>
        <p:nvSpPr>
          <p:cNvPr id="15" name="Rectangle 14">
            <a:extLst>
              <a:ext uri="{FF2B5EF4-FFF2-40B4-BE49-F238E27FC236}">
                <a16:creationId xmlns:a16="http://schemas.microsoft.com/office/drawing/2014/main" id="{10DDBBBB-B16E-428A-8664-545F6E6331ED}"/>
              </a:ext>
            </a:extLst>
          </p:cNvPr>
          <p:cNvSpPr/>
          <p:nvPr userDrawn="1"/>
        </p:nvSpPr>
        <p:spPr>
          <a:xfrm>
            <a:off x="7724547" y="640584"/>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862150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3" r:id="rId3"/>
    <p:sldLayoutId id="2147483652" r:id="rId4"/>
    <p:sldLayoutId id="2147483654" r:id="rId5"/>
  </p:sldLayoutIdLst>
  <p:hf hdr="0" ftr="0" dt="0"/>
  <p:txStyles>
    <p:titleStyle>
      <a:lvl1pPr algn="l" defTabSz="457200" rtl="0" eaLnBrk="1" latinLnBrk="0" hangingPunct="1">
        <a:lnSpc>
          <a:spcPct val="85000"/>
        </a:lnSpc>
        <a:spcBef>
          <a:spcPct val="0"/>
        </a:spcBef>
        <a:buNone/>
        <a:defRPr sz="2600" kern="1200">
          <a:solidFill>
            <a:schemeClr val="accent5"/>
          </a:solidFill>
          <a:latin typeface="+mj-lt"/>
          <a:ea typeface="+mj-ea"/>
          <a:cs typeface="+mj-cs"/>
        </a:defRPr>
      </a:lvl1pPr>
    </p:titleStyle>
    <p:bodyStyle>
      <a:lvl1pPr marL="234950" indent="-234950" algn="l" defTabSz="457200" rtl="0" eaLnBrk="1" latinLnBrk="0" hangingPunct="1">
        <a:lnSpc>
          <a:spcPct val="90000"/>
        </a:lnSpc>
        <a:spcBef>
          <a:spcPts val="1200"/>
        </a:spcBef>
        <a:spcAft>
          <a:spcPts val="200"/>
        </a:spcAft>
        <a:buClr>
          <a:schemeClr val="accent1"/>
        </a:buClr>
        <a:buSzPct val="100000"/>
        <a:buFont typeface="Arial"/>
        <a:buChar char="•"/>
        <a:defRPr sz="2000" kern="1200">
          <a:solidFill>
            <a:schemeClr val="tx1">
              <a:lumMod val="75000"/>
            </a:schemeClr>
          </a:solidFill>
          <a:latin typeface="+mn-lt"/>
          <a:ea typeface="+mn-ea"/>
          <a:cs typeface="+mn-cs"/>
        </a:defRPr>
      </a:lvl1pPr>
      <a:lvl2pPr marL="712788" indent="-285750" algn="l" defTabSz="457200" rtl="0" eaLnBrk="1" latinLnBrk="0" hangingPunct="1">
        <a:lnSpc>
          <a:spcPct val="90000"/>
        </a:lnSpc>
        <a:spcBef>
          <a:spcPts val="300"/>
        </a:spcBef>
        <a:buFont typeface="Arial"/>
        <a:buChar char="•"/>
        <a:defRPr sz="1800" kern="1200">
          <a:solidFill>
            <a:schemeClr val="tx1">
              <a:lumMod val="75000"/>
            </a:schemeClr>
          </a:solidFill>
          <a:latin typeface="+mn-lt"/>
          <a:ea typeface="+mn-ea"/>
          <a:cs typeface="+mn-cs"/>
        </a:defRPr>
      </a:lvl2pPr>
      <a:lvl3pPr marL="1082675" indent="-228600" algn="l" defTabSz="457200" rtl="0" eaLnBrk="1" latinLnBrk="0" hangingPunct="1">
        <a:lnSpc>
          <a:spcPct val="90000"/>
        </a:lnSpc>
        <a:spcBef>
          <a:spcPts val="300"/>
        </a:spcBef>
        <a:buFont typeface="Lucida Grande"/>
        <a:buChar char="–"/>
        <a:defRPr sz="1600" kern="1200">
          <a:solidFill>
            <a:schemeClr val="tx1">
              <a:lumMod val="75000"/>
            </a:schemeClr>
          </a:solidFill>
          <a:latin typeface="+mn-lt"/>
          <a:ea typeface="+mn-ea"/>
          <a:cs typeface="+mn-cs"/>
        </a:defRPr>
      </a:lvl3pPr>
      <a:lvl4pPr marL="1600200" indent="-228600" algn="l" defTabSz="457200" rtl="0" eaLnBrk="1" latinLnBrk="0" hangingPunct="1">
        <a:lnSpc>
          <a:spcPct val="90000"/>
        </a:lnSpc>
        <a:spcBef>
          <a:spcPts val="300"/>
        </a:spcBef>
        <a:buFont typeface="Arial"/>
        <a:buChar char="–"/>
        <a:defRPr sz="1400" kern="1200">
          <a:solidFill>
            <a:schemeClr val="tx1">
              <a:lumMod val="75000"/>
            </a:schemeClr>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9"/>
            <a:ext cx="7133012" cy="341916"/>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228600" y="703332"/>
            <a:ext cx="8686800" cy="398893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extBox 11">
            <a:extLst>
              <a:ext uri="{FF2B5EF4-FFF2-40B4-BE49-F238E27FC236}">
                <a16:creationId xmlns:a16="http://schemas.microsoft.com/office/drawing/2014/main" id="{105FA586-D70C-4E0D-80AD-D0535DDB1B1B}"/>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pPr marL="0" marR="0" lvl="0" indent="0" algn="r" defTabSz="914400" eaLnBrk="1" fontAlgn="auto" latinLnBrk="0" hangingPunct="1">
                <a:lnSpc>
                  <a:spcPct val="100000"/>
                </a:lnSpc>
                <a:spcBef>
                  <a:spcPts val="0"/>
                </a:spcBef>
                <a:spcAft>
                  <a:spcPts val="0"/>
                </a:spcAft>
                <a:buClrTx/>
                <a:buSzTx/>
                <a:buFontTx/>
                <a:buNone/>
                <a:tabLst/>
                <a:defRPr/>
              </a:p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3" name="Graphic 12">
            <a:extLst>
              <a:ext uri="{FF2B5EF4-FFF2-40B4-BE49-F238E27FC236}">
                <a16:creationId xmlns:a16="http://schemas.microsoft.com/office/drawing/2014/main" id="{D4CE9D38-4DE4-4174-84B9-E5DB7005190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0987" y="4785438"/>
            <a:ext cx="703695" cy="298616"/>
          </a:xfrm>
          <a:prstGeom prst="rect">
            <a:avLst/>
          </a:prstGeom>
        </p:spPr>
      </p:pic>
      <p:sp>
        <p:nvSpPr>
          <p:cNvPr id="17" name="Rectangle 16">
            <a:extLst>
              <a:ext uri="{FF2B5EF4-FFF2-40B4-BE49-F238E27FC236}">
                <a16:creationId xmlns:a16="http://schemas.microsoft.com/office/drawing/2014/main" id="{69524247-FF12-4156-9DDC-9F8BEAEB66E4}"/>
              </a:ext>
            </a:extLst>
          </p:cNvPr>
          <p:cNvSpPr/>
          <p:nvPr userDrawn="1"/>
        </p:nvSpPr>
        <p:spPr>
          <a:xfrm>
            <a:off x="7361612" y="120028"/>
            <a:ext cx="1696452" cy="549338"/>
          </a:xfrm>
          <a:prstGeom prst="rect">
            <a:avLst/>
          </a:prstGeom>
          <a:solidFill>
            <a:srgbClr val="00649D"/>
          </a:solidFill>
          <a:ln w="952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Arial"/>
              <a:ea typeface="+mn-ea"/>
              <a:cs typeface="+mn-cs"/>
            </a:endParaRPr>
          </a:p>
        </p:txBody>
      </p:sp>
      <p:pic>
        <p:nvPicPr>
          <p:cNvPr id="18" name="Picture 17" descr="ibm_gry.png">
            <a:extLst>
              <a:ext uri="{FF2B5EF4-FFF2-40B4-BE49-F238E27FC236}">
                <a16:creationId xmlns:a16="http://schemas.microsoft.com/office/drawing/2014/main" id="{1A463E50-03DC-43C8-98BF-3D363C75E9AE}"/>
              </a:ext>
            </a:extLst>
          </p:cNvPr>
          <p:cNvPicPr>
            <a:picLocks noChangeAspect="1"/>
          </p:cNvPicPr>
          <p:nvPr userDrawn="1"/>
        </p:nvPicPr>
        <p:blipFill>
          <a:blip r:embed="rId5">
            <a:biLevel thresh="25000"/>
            <a:extLst>
              <a:ext uri="{28A0092B-C50C-407E-A947-70E740481C1C}">
                <a14:useLocalDpi xmlns:a14="http://schemas.microsoft.com/office/drawing/2010/main"/>
              </a:ext>
            </a:extLst>
          </a:blip>
          <a:stretch>
            <a:fillRect/>
          </a:stretch>
        </p:blipFill>
        <p:spPr>
          <a:xfrm>
            <a:off x="7498807" y="217527"/>
            <a:ext cx="802982" cy="325558"/>
          </a:xfrm>
          <a:prstGeom prst="rect">
            <a:avLst/>
          </a:prstGeom>
        </p:spPr>
      </p:pic>
      <p:pic>
        <p:nvPicPr>
          <p:cNvPr id="19" name="Picture 18">
            <a:extLst>
              <a:ext uri="{FF2B5EF4-FFF2-40B4-BE49-F238E27FC236}">
                <a16:creationId xmlns:a16="http://schemas.microsoft.com/office/drawing/2014/main" id="{8581059A-EA1F-4D5D-AE4E-BB18C750E241}"/>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18001" t="20400" r="17675" b="20719"/>
          <a:stretch/>
        </p:blipFill>
        <p:spPr>
          <a:xfrm>
            <a:off x="8414406" y="138956"/>
            <a:ext cx="535374" cy="459408"/>
          </a:xfrm>
          <a:prstGeom prst="rect">
            <a:avLst/>
          </a:prstGeom>
        </p:spPr>
      </p:pic>
    </p:spTree>
    <p:extLst>
      <p:ext uri="{BB962C8B-B14F-4D97-AF65-F5344CB8AC3E}">
        <p14:creationId xmlns:p14="http://schemas.microsoft.com/office/powerpoint/2010/main" val="49591670"/>
      </p:ext>
    </p:extLst>
  </p:cSld>
  <p:clrMap bg1="lt1" tx1="dk1" bg2="lt2" tx2="dk2" accent1="accent1" accent2="accent2" accent3="accent3" accent4="accent4" accent5="accent5" accent6="accent6" hlink="hlink" folHlink="folHlink"/>
  <p:sldLayoutIdLst>
    <p:sldLayoutId id="2147483683" r:id="rId1"/>
  </p:sldLayoutIdLst>
  <p:hf sldNum="0"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175296"/>
            <a:ext cx="7133012" cy="468197"/>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228600" y="703332"/>
            <a:ext cx="8686800" cy="398893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Box 5">
            <a:extLst>
              <a:ext uri="{FF2B5EF4-FFF2-40B4-BE49-F238E27FC236}">
                <a16:creationId xmlns:a16="http://schemas.microsoft.com/office/drawing/2014/main" id="{5E0B8C4E-2060-465F-9AC0-CE8888363BB1}"/>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pPr marL="0" marR="0" lvl="0" indent="0" algn="r" defTabSz="914400" eaLnBrk="1" fontAlgn="auto" latinLnBrk="0" hangingPunct="1">
                <a:lnSpc>
                  <a:spcPct val="100000"/>
                </a:lnSpc>
                <a:spcBef>
                  <a:spcPts val="0"/>
                </a:spcBef>
                <a:spcAft>
                  <a:spcPts val="0"/>
                </a:spcAft>
                <a:buClrTx/>
                <a:buSzTx/>
                <a:buFontTx/>
                <a:buNone/>
                <a:tabLst/>
                <a:defRPr/>
              </a:p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8" name="Graphic 7">
            <a:extLst>
              <a:ext uri="{FF2B5EF4-FFF2-40B4-BE49-F238E27FC236}">
                <a16:creationId xmlns:a16="http://schemas.microsoft.com/office/drawing/2014/main" id="{676C8B81-CBEE-4DA5-9101-B8A7DD45A03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0987" y="4785438"/>
            <a:ext cx="703695" cy="298616"/>
          </a:xfrm>
          <a:prstGeom prst="rect">
            <a:avLst/>
          </a:prstGeom>
        </p:spPr>
      </p:pic>
      <p:sp>
        <p:nvSpPr>
          <p:cNvPr id="14" name="Rectangle 13">
            <a:extLst>
              <a:ext uri="{FF2B5EF4-FFF2-40B4-BE49-F238E27FC236}">
                <a16:creationId xmlns:a16="http://schemas.microsoft.com/office/drawing/2014/main" id="{811428AC-BCEF-4360-AF6E-FB7D368E6D99}"/>
              </a:ext>
            </a:extLst>
          </p:cNvPr>
          <p:cNvSpPr/>
          <p:nvPr userDrawn="1"/>
        </p:nvSpPr>
        <p:spPr>
          <a:xfrm>
            <a:off x="7361612" y="120028"/>
            <a:ext cx="1696452" cy="549338"/>
          </a:xfrm>
          <a:prstGeom prst="rect">
            <a:avLst/>
          </a:prstGeom>
          <a:solidFill>
            <a:srgbClr val="00649D"/>
          </a:solidFill>
          <a:ln w="952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Arial"/>
              <a:ea typeface="+mn-ea"/>
              <a:cs typeface="+mn-cs"/>
            </a:endParaRPr>
          </a:p>
        </p:txBody>
      </p:sp>
      <p:pic>
        <p:nvPicPr>
          <p:cNvPr id="15" name="Picture 14" descr="ibm_gry.png">
            <a:extLst>
              <a:ext uri="{FF2B5EF4-FFF2-40B4-BE49-F238E27FC236}">
                <a16:creationId xmlns:a16="http://schemas.microsoft.com/office/drawing/2014/main" id="{0405F870-2931-4538-9AD3-C1278FDF826C}"/>
              </a:ext>
            </a:extLst>
          </p:cNvPr>
          <p:cNvPicPr>
            <a:picLocks noChangeAspect="1"/>
          </p:cNvPicPr>
          <p:nvPr userDrawn="1"/>
        </p:nvPicPr>
        <p:blipFill>
          <a:blip r:embed="rId6">
            <a:biLevel thresh="25000"/>
            <a:extLst>
              <a:ext uri="{28A0092B-C50C-407E-A947-70E740481C1C}">
                <a14:useLocalDpi xmlns:a14="http://schemas.microsoft.com/office/drawing/2010/main"/>
              </a:ext>
            </a:extLst>
          </a:blip>
          <a:stretch>
            <a:fillRect/>
          </a:stretch>
        </p:blipFill>
        <p:spPr>
          <a:xfrm>
            <a:off x="7498807" y="217527"/>
            <a:ext cx="802982" cy="325558"/>
          </a:xfrm>
          <a:prstGeom prst="rect">
            <a:avLst/>
          </a:prstGeom>
        </p:spPr>
      </p:pic>
      <p:pic>
        <p:nvPicPr>
          <p:cNvPr id="16" name="Picture 15">
            <a:extLst>
              <a:ext uri="{FF2B5EF4-FFF2-40B4-BE49-F238E27FC236}">
                <a16:creationId xmlns:a16="http://schemas.microsoft.com/office/drawing/2014/main" id="{D260022C-A2C6-4592-891A-91D6CFFFAF4E}"/>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18001" t="20400" r="17675" b="20719"/>
          <a:stretch/>
        </p:blipFill>
        <p:spPr>
          <a:xfrm>
            <a:off x="8414406" y="138956"/>
            <a:ext cx="535374" cy="459408"/>
          </a:xfrm>
          <a:prstGeom prst="rect">
            <a:avLst/>
          </a:prstGeom>
        </p:spPr>
      </p:pic>
    </p:spTree>
    <p:extLst>
      <p:ext uri="{BB962C8B-B14F-4D97-AF65-F5344CB8AC3E}">
        <p14:creationId xmlns:p14="http://schemas.microsoft.com/office/powerpoint/2010/main" val="3205902937"/>
      </p:ext>
    </p:extLst>
  </p:cSld>
  <p:clrMap bg1="lt1" tx1="dk1" bg2="lt2" tx2="dk2" accent1="accent1" accent2="accent2" accent3="accent3" accent4="accent4" accent5="accent5" accent6="accent6" hlink="hlink" folHlink="folHlink"/>
  <p:sldLayoutIdLst>
    <p:sldLayoutId id="2147483705" r:id="rId1"/>
    <p:sldLayoutId id="2147483723" r:id="rId2"/>
  </p:sldLayoutIdLst>
  <p:hf sldNum="0"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hyperlink" Target="http://www.ibm.com/legal/copytrade.shtml"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Additive_mode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kaggle.com/amirrezaeian/time-series-data-analysis-using-lstm-tutorial" TargetMode="External"/><Relationship Id="rId4" Type="http://schemas.openxmlformats.org/officeDocument/2006/relationships/hyperlink" Target="https://www.nature.com/articles/s41598-018-24271-9"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ibm.ent.box.com/folder/54002458279" TargetMode="External"/><Relationship Id="rId2" Type="http://schemas.openxmlformats.org/officeDocument/2006/relationships/hyperlink" Target="https://ibm.box.com/v/WatsonStudio-WS" TargetMode="External"/><Relationship Id="rId1" Type="http://schemas.openxmlformats.org/officeDocument/2006/relationships/slideLayout" Target="../slideLayouts/slideLayout2.xml"/><Relationship Id="rId4" Type="http://schemas.openxmlformats.org/officeDocument/2006/relationships/hyperlink" Target="https://ibm.ent.box.com/file/321383809591"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F751711-12B8-4F35-94D5-E024979956B8}"/>
              </a:ext>
            </a:extLst>
          </p:cNvPr>
          <p:cNvSpPr>
            <a:spLocks noGrp="1"/>
          </p:cNvSpPr>
          <p:nvPr>
            <p:ph type="title"/>
          </p:nvPr>
        </p:nvSpPr>
        <p:spPr>
          <a:xfrm>
            <a:off x="335451" y="1106302"/>
            <a:ext cx="5104454" cy="1610243"/>
          </a:xfrm>
        </p:spPr>
        <p:txBody>
          <a:bodyPr/>
          <a:lstStyle/>
          <a:p>
            <a:r>
              <a:rPr lang="en-US" dirty="0"/>
              <a:t>Section 4</a:t>
            </a:r>
            <a:br>
              <a:rPr lang="en-US" dirty="0"/>
            </a:br>
            <a:br>
              <a:rPr lang="en-US" dirty="0"/>
            </a:br>
            <a:r>
              <a:rPr lang="en-US" dirty="0"/>
              <a:t>Time Series Overview</a:t>
            </a:r>
            <a:endParaRPr lang="en-GB" dirty="0"/>
          </a:p>
        </p:txBody>
      </p:sp>
    </p:spTree>
    <p:extLst>
      <p:ext uri="{BB962C8B-B14F-4D97-AF65-F5344CB8AC3E}">
        <p14:creationId xmlns:p14="http://schemas.microsoft.com/office/powerpoint/2010/main" val="12096976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pPr eaLnBrk="1" hangingPunct="1"/>
            <a:r>
              <a:rPr lang="en-US" altLang="en-US"/>
              <a:t>Notices and Disclaimers Con’t. </a:t>
            </a:r>
          </a:p>
        </p:txBody>
      </p:sp>
      <p:sp>
        <p:nvSpPr>
          <p:cNvPr id="24580" name="Rectangle 4"/>
          <p:cNvSpPr>
            <a:spLocks noChangeArrowheads="1"/>
          </p:cNvSpPr>
          <p:nvPr/>
        </p:nvSpPr>
        <p:spPr bwMode="auto">
          <a:xfrm>
            <a:off x="107950" y="914400"/>
            <a:ext cx="9036050" cy="228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rgbClr val="191919"/>
                </a:solidFill>
                <a:latin typeface="HelvNeue Light for IBM"/>
                <a:cs typeface="Arial" panose="020B0604020202020204" pitchFamily="34" charset="0"/>
              </a:defRPr>
            </a:lvl1pPr>
            <a:lvl2pPr marL="742950" indent="-285750" eaLnBrk="0" hangingPunct="0">
              <a:defRPr sz="2000">
                <a:solidFill>
                  <a:srgbClr val="191919"/>
                </a:solidFill>
                <a:latin typeface="HelvNeue Light for IBM"/>
                <a:cs typeface="Arial" panose="020B0604020202020204" pitchFamily="34" charset="0"/>
              </a:defRPr>
            </a:lvl2pPr>
            <a:lvl3pPr marL="1143000" indent="-228600" eaLnBrk="0" hangingPunct="0">
              <a:defRPr sz="2000">
                <a:solidFill>
                  <a:srgbClr val="191919"/>
                </a:solidFill>
                <a:latin typeface="HelvNeue Light for IBM"/>
                <a:cs typeface="Arial" panose="020B0604020202020204" pitchFamily="34" charset="0"/>
              </a:defRPr>
            </a:lvl3pPr>
            <a:lvl4pPr marL="1600200" indent="-228600" eaLnBrk="0" hangingPunct="0">
              <a:defRPr sz="2000">
                <a:solidFill>
                  <a:srgbClr val="191919"/>
                </a:solidFill>
                <a:latin typeface="HelvNeue Light for IBM"/>
                <a:cs typeface="Arial" panose="020B0604020202020204" pitchFamily="34" charset="0"/>
              </a:defRPr>
            </a:lvl4pPr>
            <a:lvl5pPr marL="2057400" indent="-228600" eaLnBrk="0" hangingPunct="0">
              <a:defRPr sz="2000">
                <a:solidFill>
                  <a:srgbClr val="191919"/>
                </a:solidFill>
                <a:latin typeface="HelvNeue Light for IBM"/>
                <a:cs typeface="Arial" panose="020B0604020202020204" pitchFamily="34" charset="0"/>
              </a:defRPr>
            </a:lvl5pPr>
            <a:lvl6pPr marL="25146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6pPr>
            <a:lvl7pPr marL="29718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7pPr>
            <a:lvl8pPr marL="34290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8pPr>
            <a:lvl9pPr marL="38862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9pPr>
          </a:lstStyle>
          <a:p>
            <a:pPr eaLnBrk="1" hangingPunct="1">
              <a:lnSpc>
                <a:spcPct val="90000"/>
              </a:lnSpc>
              <a:spcAft>
                <a:spcPts val="1000"/>
              </a:spcAft>
            </a:pPr>
            <a:r>
              <a:rPr lang="en-US" altLang="en-US" sz="900">
                <a:solidFill>
                  <a:schemeClr val="tx1"/>
                </a:solidFill>
                <a:latin typeface="Arial" panose="020B0604020202020204" pitchFamily="34" charset="0"/>
              </a:rPr>
              <a:t>Information concerning non-IBM products was obtained from the suppliers of those products, their published announcements or other publicly available sources.  IBM has not tested those products in connection with this publication and cannot confirm the accuracy of performance, compatibility or any other claims related to non-IBM products.  Questions on the capabilities of non-IBM products should be addressed to the suppliers of those products. IBM does not warrant the quality of any third-party products, or the ability of any such third-party products to interoperate with IBM</a:t>
            </a:r>
            <a:r>
              <a:rPr lang="ja-JP" altLang="en-US" sz="900">
                <a:solidFill>
                  <a:schemeClr val="tx1"/>
                </a:solidFill>
                <a:latin typeface="Arial" panose="020B0604020202020204" pitchFamily="34" charset="0"/>
                <a:ea typeface="ＭＳ Ｐゴシック" panose="020B0600070205080204" pitchFamily="34" charset="-128"/>
              </a:rPr>
              <a:t>’</a:t>
            </a:r>
            <a:r>
              <a:rPr lang="en-US" altLang="ja-JP" sz="900">
                <a:solidFill>
                  <a:schemeClr val="tx1"/>
                </a:solidFill>
                <a:latin typeface="Arial" panose="020B0604020202020204" pitchFamily="34" charset="0"/>
                <a:ea typeface="ＭＳ Ｐゴシック" panose="020B0600070205080204" pitchFamily="34" charset="-128"/>
              </a:rPr>
              <a:t>s products.  IBM EXPRESSLY DISCLAIMS ALL WARRANTIES, EXPRESSED OR IMPLIED, INCLUDING BUT NOT LIMITED TO, THE IMPLIED WARRANTIES OF MERCHANTABILITY AND FITNESS FOR A PARTICULAR PURPOSE. </a:t>
            </a:r>
          </a:p>
          <a:p>
            <a:pPr eaLnBrk="1" hangingPunct="1">
              <a:lnSpc>
                <a:spcPct val="90000"/>
              </a:lnSpc>
              <a:spcAft>
                <a:spcPts val="1000"/>
              </a:spcAft>
            </a:pPr>
            <a:r>
              <a:rPr lang="en-US" altLang="en-US" sz="900">
                <a:solidFill>
                  <a:schemeClr val="tx1"/>
                </a:solidFill>
                <a:latin typeface="Arial" panose="020B0604020202020204" pitchFamily="34" charset="0"/>
              </a:rPr>
              <a:t>The provision of the information contained h erein is not intended to, and does not, grant any right or license under any IBM patents, copyrights, trademarks or other intellectual property right. </a:t>
            </a:r>
          </a:p>
          <a:p>
            <a:pPr eaLnBrk="1" hangingPunct="1">
              <a:lnSpc>
                <a:spcPct val="90000"/>
              </a:lnSpc>
            </a:pPr>
            <a:r>
              <a:rPr lang="en-US" altLang="en-US" sz="900">
                <a:solidFill>
                  <a:schemeClr val="tx1"/>
                </a:solidFill>
                <a:latin typeface="Arial" panose="020B0604020202020204" pitchFamily="34" charset="0"/>
              </a:rPr>
              <a:t>IBM, the IBM logo, ibm.com, Aspera®, Bluemix, Blueworks Live, CICS, Clearcase, Cognos®, DOORS®, Emptoris®, Enterprise Document Management System™, FASP®, FileNet®, Global Business Services ®, Global Technology Services ®, IBM ExperienceOne™, IBM SmartCloud®, IBM Social Business®, Information on Demand, ILOG, Maximo®, MQIntegrator®, MQSeries®, Netcool®, OMEGAMON, OpenPower, PureAnalytics™, PureApplication®, pureCluster™, PureCoverage®, PureData®, PureExperience®, PureFlex®, pureQuery®, pureScale®, PureSystems®, QRadar®, Rational®, Rhapsody®, Smarter Commerce®, SoDA, SPSS, Sterling Commerce®, StoredIQ, Tealeaf®, Tivoli®, Trusteer®, Unica®, urban{code}®, Watson, WebSphere®, Worklight®, X-Force® and System z® Z/OS, are trademarks of International Business Machines Corporation, registered in many jurisdictions worldwide. Other product and service names might be trademarks of IBM or other companies. A current list of IBM trademarks is available on the Web at "Copyright and trademark information" at:  </a:t>
            </a:r>
            <a:r>
              <a:rPr lang="en-US" altLang="en-US" sz="900">
                <a:solidFill>
                  <a:schemeClr val="tx1"/>
                </a:solidFill>
                <a:latin typeface="Arial" panose="020B0604020202020204" pitchFamily="34" charset="0"/>
                <a:hlinkClick r:id="rId3"/>
              </a:rPr>
              <a:t>www.ibm.com/legal/copytrade.shtml</a:t>
            </a:r>
            <a:r>
              <a:rPr lang="en-US" altLang="en-US" sz="900">
                <a:solidFill>
                  <a:schemeClr val="tx1"/>
                </a:solidFill>
                <a:latin typeface="Arial" panose="020B0604020202020204" pitchFamily="34" charset="0"/>
              </a:rPr>
              <a:t>.</a:t>
            </a:r>
          </a:p>
        </p:txBody>
      </p:sp>
    </p:spTree>
    <p:extLst>
      <p:ext uri="{BB962C8B-B14F-4D97-AF65-F5344CB8AC3E}">
        <p14:creationId xmlns:p14="http://schemas.microsoft.com/office/powerpoint/2010/main" val="850492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a:extLst>
              <a:ext uri="{FF2B5EF4-FFF2-40B4-BE49-F238E27FC236}">
                <a16:creationId xmlns:a16="http://schemas.microsoft.com/office/drawing/2014/main" id="{DDC6F95F-56A9-1341-8B5C-8A31E68D5ACE}"/>
              </a:ext>
            </a:extLst>
          </p:cNvPr>
          <p:cNvSpPr/>
          <p:nvPr/>
        </p:nvSpPr>
        <p:spPr>
          <a:xfrm>
            <a:off x="1" y="0"/>
            <a:ext cx="9143999" cy="827169"/>
          </a:xfrm>
          <a:prstGeom prst="rect">
            <a:avLst/>
          </a:prstGeom>
          <a:noFill/>
          <a:ln w="3175">
            <a:miter lim="400000"/>
          </a:ln>
        </p:spPr>
        <p:txBody>
          <a:bodyPr lIns="182880" tIns="182880" rIns="19050" bIns="19050" anchor="t" anchorCtr="0"/>
          <a:lstStyle/>
          <a:p>
            <a:r>
              <a:rPr lang="fr-FR" sz="2000" b="1" dirty="0">
                <a:latin typeface="+mj-lt"/>
                <a:ea typeface="Helvetica Neue" charset="0"/>
                <a:cs typeface="Helvetica Neue" charset="0"/>
              </a:rPr>
              <a:t>Time </a:t>
            </a:r>
            <a:r>
              <a:rPr lang="fr-FR" sz="2000" b="1" dirty="0" err="1">
                <a:latin typeface="+mj-lt"/>
                <a:ea typeface="Helvetica Neue" charset="0"/>
                <a:cs typeface="Helvetica Neue" charset="0"/>
              </a:rPr>
              <a:t>Series</a:t>
            </a:r>
            <a:r>
              <a:rPr lang="fr-FR" sz="2000" b="1" dirty="0">
                <a:latin typeface="+mj-lt"/>
                <a:ea typeface="Helvetica Neue" charset="0"/>
                <a:cs typeface="Helvetica Neue" charset="0"/>
              </a:rPr>
              <a:t> </a:t>
            </a:r>
            <a:r>
              <a:rPr lang="fr-FR" sz="2000" b="1" dirty="0" err="1">
                <a:latin typeface="+mj-lt"/>
                <a:ea typeface="Helvetica Neue" charset="0"/>
                <a:cs typeface="Helvetica Neue" charset="0"/>
              </a:rPr>
              <a:t>Summary</a:t>
            </a:r>
            <a:endParaRPr lang="en-US" sz="2000" dirty="0">
              <a:latin typeface="+mj-lt"/>
              <a:ea typeface="Helvetica Neue Light" charset="0"/>
              <a:cs typeface="Helvetica Neue Light" charset="0"/>
            </a:endParaRPr>
          </a:p>
        </p:txBody>
      </p:sp>
      <p:sp>
        <p:nvSpPr>
          <p:cNvPr id="5" name="TextBox 4">
            <a:extLst>
              <a:ext uri="{FF2B5EF4-FFF2-40B4-BE49-F238E27FC236}">
                <a16:creationId xmlns:a16="http://schemas.microsoft.com/office/drawing/2014/main" id="{C0BA55E8-162D-1547-AF1E-678767D6F12C}"/>
              </a:ext>
            </a:extLst>
          </p:cNvPr>
          <p:cNvSpPr txBox="1"/>
          <p:nvPr/>
        </p:nvSpPr>
        <p:spPr>
          <a:xfrm>
            <a:off x="861884" y="750673"/>
            <a:ext cx="7256506" cy="600164"/>
          </a:xfrm>
          <a:prstGeom prst="rect">
            <a:avLst/>
          </a:prstGeom>
          <a:noFill/>
        </p:spPr>
        <p:txBody>
          <a:bodyPr wrap="square" rtlCol="0">
            <a:spAutoFit/>
          </a:bodyPr>
          <a:lstStyle/>
          <a:p>
            <a:r>
              <a:rPr lang="en-US" sz="1100" dirty="0"/>
              <a:t>Time Serie definitions :</a:t>
            </a:r>
          </a:p>
          <a:p>
            <a:r>
              <a:rPr lang="en-US" sz="1100" dirty="0"/>
              <a:t>	it’s an ordered sequence of values of a variable at equally spaced time intervals</a:t>
            </a:r>
          </a:p>
          <a:p>
            <a:r>
              <a:rPr lang="en-US" sz="1100" dirty="0"/>
              <a:t>	it’s a notion of a real world event as an observation of sequence of timely activities</a:t>
            </a:r>
          </a:p>
        </p:txBody>
      </p:sp>
      <p:pic>
        <p:nvPicPr>
          <p:cNvPr id="7" name="Picture 6">
            <a:extLst>
              <a:ext uri="{FF2B5EF4-FFF2-40B4-BE49-F238E27FC236}">
                <a16:creationId xmlns:a16="http://schemas.microsoft.com/office/drawing/2014/main" id="{0F05A5A5-1AC3-C044-A731-FF43B9EE4E47}"/>
              </a:ext>
            </a:extLst>
          </p:cNvPr>
          <p:cNvPicPr>
            <a:picLocks noChangeAspect="1"/>
          </p:cNvPicPr>
          <p:nvPr/>
        </p:nvPicPr>
        <p:blipFill>
          <a:blip r:embed="rId2"/>
          <a:stretch>
            <a:fillRect/>
          </a:stretch>
        </p:blipFill>
        <p:spPr>
          <a:xfrm>
            <a:off x="1879600" y="3057277"/>
            <a:ext cx="2175065" cy="1412036"/>
          </a:xfrm>
          <a:prstGeom prst="rect">
            <a:avLst/>
          </a:prstGeom>
        </p:spPr>
      </p:pic>
      <p:sp>
        <p:nvSpPr>
          <p:cNvPr id="8" name="TextBox 7">
            <a:extLst>
              <a:ext uri="{FF2B5EF4-FFF2-40B4-BE49-F238E27FC236}">
                <a16:creationId xmlns:a16="http://schemas.microsoft.com/office/drawing/2014/main" id="{2D976B32-4304-4B4E-80A0-6EB172ABF0AA}"/>
              </a:ext>
            </a:extLst>
          </p:cNvPr>
          <p:cNvSpPr txBox="1"/>
          <p:nvPr/>
        </p:nvSpPr>
        <p:spPr>
          <a:xfrm>
            <a:off x="2245544" y="4418145"/>
            <a:ext cx="1862782" cy="261610"/>
          </a:xfrm>
          <a:prstGeom prst="rect">
            <a:avLst/>
          </a:prstGeom>
          <a:noFill/>
        </p:spPr>
        <p:txBody>
          <a:bodyPr wrap="square" rtlCol="0">
            <a:spAutoFit/>
          </a:bodyPr>
          <a:lstStyle/>
          <a:p>
            <a:r>
              <a:rPr lang="en-US" sz="1100" dirty="0" err="1"/>
              <a:t>HeartBeat</a:t>
            </a:r>
            <a:r>
              <a:rPr lang="en-US" sz="1100" dirty="0"/>
              <a:t> classification</a:t>
            </a:r>
          </a:p>
        </p:txBody>
      </p:sp>
      <p:pic>
        <p:nvPicPr>
          <p:cNvPr id="9" name="Picture 8">
            <a:extLst>
              <a:ext uri="{FF2B5EF4-FFF2-40B4-BE49-F238E27FC236}">
                <a16:creationId xmlns:a16="http://schemas.microsoft.com/office/drawing/2014/main" id="{6E985933-0D9E-3F43-B9DB-67A10E0F213F}"/>
              </a:ext>
            </a:extLst>
          </p:cNvPr>
          <p:cNvPicPr>
            <a:picLocks noChangeAspect="1"/>
          </p:cNvPicPr>
          <p:nvPr/>
        </p:nvPicPr>
        <p:blipFill>
          <a:blip r:embed="rId3"/>
          <a:stretch>
            <a:fillRect/>
          </a:stretch>
        </p:blipFill>
        <p:spPr>
          <a:xfrm>
            <a:off x="4755539" y="3164718"/>
            <a:ext cx="1919711" cy="1151827"/>
          </a:xfrm>
          <a:prstGeom prst="rect">
            <a:avLst/>
          </a:prstGeom>
        </p:spPr>
      </p:pic>
      <p:sp>
        <p:nvSpPr>
          <p:cNvPr id="10" name="TextBox 9">
            <a:extLst>
              <a:ext uri="{FF2B5EF4-FFF2-40B4-BE49-F238E27FC236}">
                <a16:creationId xmlns:a16="http://schemas.microsoft.com/office/drawing/2014/main" id="{C060044E-A459-EA46-AD32-9D5DEFE29E7E}"/>
              </a:ext>
            </a:extLst>
          </p:cNvPr>
          <p:cNvSpPr txBox="1"/>
          <p:nvPr/>
        </p:nvSpPr>
        <p:spPr>
          <a:xfrm>
            <a:off x="4988524" y="4347490"/>
            <a:ext cx="1862782" cy="261610"/>
          </a:xfrm>
          <a:prstGeom prst="rect">
            <a:avLst/>
          </a:prstGeom>
          <a:noFill/>
        </p:spPr>
        <p:txBody>
          <a:bodyPr wrap="square" rtlCol="0">
            <a:spAutoFit/>
          </a:bodyPr>
          <a:lstStyle/>
          <a:p>
            <a:r>
              <a:rPr lang="en-US" sz="1100" dirty="0"/>
              <a:t>Stock price prediction</a:t>
            </a:r>
          </a:p>
        </p:txBody>
      </p:sp>
      <p:sp>
        <p:nvSpPr>
          <p:cNvPr id="11" name="TextBox 10">
            <a:extLst>
              <a:ext uri="{FF2B5EF4-FFF2-40B4-BE49-F238E27FC236}">
                <a16:creationId xmlns:a16="http://schemas.microsoft.com/office/drawing/2014/main" id="{90477D19-9F6C-DA4B-BE74-86EE8EA67F34}"/>
              </a:ext>
            </a:extLst>
          </p:cNvPr>
          <p:cNvSpPr txBox="1"/>
          <p:nvPr/>
        </p:nvSpPr>
        <p:spPr>
          <a:xfrm>
            <a:off x="861883" y="1642141"/>
            <a:ext cx="7256506" cy="600164"/>
          </a:xfrm>
          <a:prstGeom prst="rect">
            <a:avLst/>
          </a:prstGeom>
          <a:noFill/>
        </p:spPr>
        <p:txBody>
          <a:bodyPr wrap="square" rtlCol="0">
            <a:spAutoFit/>
          </a:bodyPr>
          <a:lstStyle/>
          <a:p>
            <a:r>
              <a:rPr lang="en-US" sz="1100" dirty="0"/>
              <a:t>Time Series are everywhere in all industries :</a:t>
            </a:r>
          </a:p>
          <a:p>
            <a:r>
              <a:rPr lang="en-US" sz="1100" dirty="0"/>
              <a:t>	Climate, Weather, economics, Physics, marketing, sales, ….</a:t>
            </a:r>
          </a:p>
          <a:p>
            <a:r>
              <a:rPr lang="en-US" sz="1100" dirty="0"/>
              <a:t>	</a:t>
            </a:r>
          </a:p>
        </p:txBody>
      </p:sp>
      <p:sp>
        <p:nvSpPr>
          <p:cNvPr id="13" name="TextBox 12">
            <a:extLst>
              <a:ext uri="{FF2B5EF4-FFF2-40B4-BE49-F238E27FC236}">
                <a16:creationId xmlns:a16="http://schemas.microsoft.com/office/drawing/2014/main" id="{745F3F62-E1EC-F848-B118-4F4C4D87A403}"/>
              </a:ext>
            </a:extLst>
          </p:cNvPr>
          <p:cNvSpPr txBox="1"/>
          <p:nvPr/>
        </p:nvSpPr>
        <p:spPr>
          <a:xfrm>
            <a:off x="861882" y="2533609"/>
            <a:ext cx="7256506" cy="600164"/>
          </a:xfrm>
          <a:prstGeom prst="rect">
            <a:avLst/>
          </a:prstGeom>
          <a:noFill/>
        </p:spPr>
        <p:txBody>
          <a:bodyPr wrap="square" rtlCol="0">
            <a:spAutoFit/>
          </a:bodyPr>
          <a:lstStyle/>
          <a:p>
            <a:r>
              <a:rPr lang="en-US" sz="1100" dirty="0"/>
              <a:t>Time Series are analyzed for Classification &amp; prediction :</a:t>
            </a:r>
          </a:p>
          <a:p>
            <a:r>
              <a:rPr lang="en-US" sz="1100" dirty="0"/>
              <a:t>	anomaly detection, feature extraction, classification, and to predict next values based on historical values.	</a:t>
            </a:r>
          </a:p>
        </p:txBody>
      </p:sp>
    </p:spTree>
    <p:extLst>
      <p:ext uri="{BB962C8B-B14F-4D97-AF65-F5344CB8AC3E}">
        <p14:creationId xmlns:p14="http://schemas.microsoft.com/office/powerpoint/2010/main" val="31790863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a:extLst>
              <a:ext uri="{FF2B5EF4-FFF2-40B4-BE49-F238E27FC236}">
                <a16:creationId xmlns:a16="http://schemas.microsoft.com/office/drawing/2014/main" id="{DDC6F95F-56A9-1341-8B5C-8A31E68D5ACE}"/>
              </a:ext>
            </a:extLst>
          </p:cNvPr>
          <p:cNvSpPr/>
          <p:nvPr/>
        </p:nvSpPr>
        <p:spPr>
          <a:xfrm>
            <a:off x="1" y="0"/>
            <a:ext cx="9143999" cy="827169"/>
          </a:xfrm>
          <a:prstGeom prst="rect">
            <a:avLst/>
          </a:prstGeom>
          <a:noFill/>
          <a:ln w="3175">
            <a:miter lim="400000"/>
          </a:ln>
        </p:spPr>
        <p:txBody>
          <a:bodyPr lIns="182880" tIns="182880" rIns="19050" bIns="19050" anchor="t" anchorCtr="0"/>
          <a:lstStyle/>
          <a:p>
            <a:r>
              <a:rPr lang="fr-FR" sz="2000" b="1" dirty="0">
                <a:latin typeface="+mj-lt"/>
                <a:ea typeface="Helvetica Neue" charset="0"/>
                <a:cs typeface="Helvetica Neue" charset="0"/>
              </a:rPr>
              <a:t>Time </a:t>
            </a:r>
            <a:r>
              <a:rPr lang="fr-FR" sz="2000" b="1" dirty="0" err="1">
                <a:latin typeface="+mj-lt"/>
                <a:ea typeface="Helvetica Neue" charset="0"/>
                <a:cs typeface="Helvetica Neue" charset="0"/>
              </a:rPr>
              <a:t>Series</a:t>
            </a:r>
            <a:r>
              <a:rPr lang="fr-FR" sz="2000" b="1" dirty="0">
                <a:latin typeface="+mj-lt"/>
                <a:ea typeface="Helvetica Neue" charset="0"/>
                <a:cs typeface="Helvetica Neue" charset="0"/>
              </a:rPr>
              <a:t> </a:t>
            </a:r>
            <a:r>
              <a:rPr lang="fr-FR" sz="2000" b="1" dirty="0" err="1">
                <a:latin typeface="+mj-lt"/>
                <a:ea typeface="Helvetica Neue" charset="0"/>
                <a:cs typeface="Helvetica Neue" charset="0"/>
              </a:rPr>
              <a:t>con’t</a:t>
            </a:r>
            <a:endParaRPr lang="en-US" sz="2000" dirty="0">
              <a:latin typeface="+mj-lt"/>
              <a:ea typeface="Helvetica Neue Light" charset="0"/>
              <a:cs typeface="Helvetica Neue Light" charset="0"/>
            </a:endParaRPr>
          </a:p>
        </p:txBody>
      </p:sp>
      <p:pic>
        <p:nvPicPr>
          <p:cNvPr id="2" name="Picture 1">
            <a:extLst>
              <a:ext uri="{FF2B5EF4-FFF2-40B4-BE49-F238E27FC236}">
                <a16:creationId xmlns:a16="http://schemas.microsoft.com/office/drawing/2014/main" id="{8F4A1DE6-A9C7-5847-A380-C3467B53F0AC}"/>
              </a:ext>
            </a:extLst>
          </p:cNvPr>
          <p:cNvPicPr>
            <a:picLocks noChangeAspect="1"/>
          </p:cNvPicPr>
          <p:nvPr/>
        </p:nvPicPr>
        <p:blipFill>
          <a:blip r:embed="rId3"/>
          <a:stretch>
            <a:fillRect/>
          </a:stretch>
        </p:blipFill>
        <p:spPr>
          <a:xfrm>
            <a:off x="6335504" y="910931"/>
            <a:ext cx="2153991" cy="1272971"/>
          </a:xfrm>
          <a:prstGeom prst="rect">
            <a:avLst/>
          </a:prstGeom>
        </p:spPr>
      </p:pic>
      <p:sp>
        <p:nvSpPr>
          <p:cNvPr id="9" name="TextBox 8">
            <a:extLst>
              <a:ext uri="{FF2B5EF4-FFF2-40B4-BE49-F238E27FC236}">
                <a16:creationId xmlns:a16="http://schemas.microsoft.com/office/drawing/2014/main" id="{48BF6E69-6C40-3C4A-8775-03CD00A69231}"/>
              </a:ext>
            </a:extLst>
          </p:cNvPr>
          <p:cNvSpPr txBox="1"/>
          <p:nvPr/>
        </p:nvSpPr>
        <p:spPr>
          <a:xfrm>
            <a:off x="601084" y="695488"/>
            <a:ext cx="5300660" cy="430887"/>
          </a:xfrm>
          <a:prstGeom prst="rect">
            <a:avLst/>
          </a:prstGeom>
          <a:noFill/>
        </p:spPr>
        <p:txBody>
          <a:bodyPr wrap="square" rtlCol="0">
            <a:spAutoFit/>
          </a:bodyPr>
          <a:lstStyle/>
          <a:p>
            <a:r>
              <a:rPr lang="en-US" sz="1100" dirty="0"/>
              <a:t>If a Time Serie is a time function reasonably continuous &amp; periodic then it can be expressed as the sum of a series of sine terms.</a:t>
            </a:r>
          </a:p>
        </p:txBody>
      </p:sp>
      <p:sp>
        <p:nvSpPr>
          <p:cNvPr id="14" name="TextBox 13">
            <a:extLst>
              <a:ext uri="{FF2B5EF4-FFF2-40B4-BE49-F238E27FC236}">
                <a16:creationId xmlns:a16="http://schemas.microsoft.com/office/drawing/2014/main" id="{B5475E9B-6963-9B47-8D53-1C05C2EA79AB}"/>
              </a:ext>
            </a:extLst>
          </p:cNvPr>
          <p:cNvSpPr txBox="1"/>
          <p:nvPr/>
        </p:nvSpPr>
        <p:spPr>
          <a:xfrm>
            <a:off x="537774" y="3617920"/>
            <a:ext cx="3604930" cy="600164"/>
          </a:xfrm>
          <a:prstGeom prst="rect">
            <a:avLst/>
          </a:prstGeom>
          <a:noFill/>
        </p:spPr>
        <p:txBody>
          <a:bodyPr wrap="square" rtlCol="0">
            <a:spAutoFit/>
          </a:bodyPr>
          <a:lstStyle/>
          <a:p>
            <a:r>
              <a:rPr lang="en-US" sz="1100"/>
              <a:t>Therefore Discrete-</a:t>
            </a:r>
            <a:r>
              <a:rPr lang="en-US" sz="1100" b="1"/>
              <a:t>time Fourier transform</a:t>
            </a:r>
            <a:r>
              <a:rPr lang="en-US" sz="1100"/>
              <a:t> (DTFT) &amp; </a:t>
            </a:r>
            <a:r>
              <a:rPr lang="en-US" sz="1100" b="1"/>
              <a:t>Fast Fourier Transformation </a:t>
            </a:r>
            <a:r>
              <a:rPr lang="en-US" sz="1100"/>
              <a:t>(FFT) are very efficient methods to model &amp; predict its.</a:t>
            </a:r>
          </a:p>
        </p:txBody>
      </p:sp>
      <p:pic>
        <p:nvPicPr>
          <p:cNvPr id="8" name="Picture 7">
            <a:extLst>
              <a:ext uri="{FF2B5EF4-FFF2-40B4-BE49-F238E27FC236}">
                <a16:creationId xmlns:a16="http://schemas.microsoft.com/office/drawing/2014/main" id="{20021659-DD64-9C45-B773-632365F5249A}"/>
              </a:ext>
            </a:extLst>
          </p:cNvPr>
          <p:cNvPicPr>
            <a:picLocks noChangeAspect="1"/>
          </p:cNvPicPr>
          <p:nvPr/>
        </p:nvPicPr>
        <p:blipFill>
          <a:blip r:embed="rId4"/>
          <a:stretch>
            <a:fillRect/>
          </a:stretch>
        </p:blipFill>
        <p:spPr>
          <a:xfrm>
            <a:off x="601083" y="1346051"/>
            <a:ext cx="3604930" cy="1810070"/>
          </a:xfrm>
          <a:prstGeom prst="rect">
            <a:avLst/>
          </a:prstGeom>
        </p:spPr>
      </p:pic>
      <p:pic>
        <p:nvPicPr>
          <p:cNvPr id="6" name="Picture 5">
            <a:extLst>
              <a:ext uri="{FF2B5EF4-FFF2-40B4-BE49-F238E27FC236}">
                <a16:creationId xmlns:a16="http://schemas.microsoft.com/office/drawing/2014/main" id="{9641E736-B58B-2F48-9DC0-6ADF77C9941E}"/>
              </a:ext>
            </a:extLst>
          </p:cNvPr>
          <p:cNvPicPr>
            <a:picLocks noChangeAspect="1"/>
          </p:cNvPicPr>
          <p:nvPr/>
        </p:nvPicPr>
        <p:blipFill>
          <a:blip r:embed="rId5"/>
          <a:stretch>
            <a:fillRect/>
          </a:stretch>
        </p:blipFill>
        <p:spPr>
          <a:xfrm>
            <a:off x="4364865" y="2411667"/>
            <a:ext cx="4124630" cy="2100452"/>
          </a:xfrm>
          <a:prstGeom prst="rect">
            <a:avLst/>
          </a:prstGeom>
        </p:spPr>
      </p:pic>
    </p:spTree>
    <p:extLst>
      <p:ext uri="{BB962C8B-B14F-4D97-AF65-F5344CB8AC3E}">
        <p14:creationId xmlns:p14="http://schemas.microsoft.com/office/powerpoint/2010/main" val="3302311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316A5C8-EDB6-C448-9F2C-D4BD8DABD064}"/>
              </a:ext>
            </a:extLst>
          </p:cNvPr>
          <p:cNvPicPr>
            <a:picLocks noChangeAspect="1"/>
          </p:cNvPicPr>
          <p:nvPr/>
        </p:nvPicPr>
        <p:blipFill>
          <a:blip r:embed="rId3"/>
          <a:stretch>
            <a:fillRect/>
          </a:stretch>
        </p:blipFill>
        <p:spPr>
          <a:xfrm>
            <a:off x="4398538" y="2055978"/>
            <a:ext cx="4457687" cy="2551439"/>
          </a:xfrm>
          <a:prstGeom prst="rect">
            <a:avLst/>
          </a:prstGeom>
        </p:spPr>
      </p:pic>
      <p:sp>
        <p:nvSpPr>
          <p:cNvPr id="4" name="Rectangle">
            <a:extLst>
              <a:ext uri="{FF2B5EF4-FFF2-40B4-BE49-F238E27FC236}">
                <a16:creationId xmlns:a16="http://schemas.microsoft.com/office/drawing/2014/main" id="{DDC6F95F-56A9-1341-8B5C-8A31E68D5ACE}"/>
              </a:ext>
            </a:extLst>
          </p:cNvPr>
          <p:cNvSpPr/>
          <p:nvPr/>
        </p:nvSpPr>
        <p:spPr>
          <a:xfrm>
            <a:off x="1" y="0"/>
            <a:ext cx="9143999" cy="827169"/>
          </a:xfrm>
          <a:prstGeom prst="rect">
            <a:avLst/>
          </a:prstGeom>
          <a:noFill/>
          <a:ln w="3175">
            <a:miter lim="400000"/>
          </a:ln>
        </p:spPr>
        <p:txBody>
          <a:bodyPr lIns="182880" tIns="182880" rIns="19050" bIns="19050" anchor="t" anchorCtr="0"/>
          <a:lstStyle/>
          <a:p>
            <a:r>
              <a:rPr lang="fr-FR" sz="2000" b="1" dirty="0">
                <a:latin typeface="+mj-lt"/>
                <a:ea typeface="Helvetica Neue" charset="0"/>
                <a:cs typeface="Helvetica Neue" charset="0"/>
              </a:rPr>
              <a:t>Time </a:t>
            </a:r>
            <a:r>
              <a:rPr lang="fr-FR" sz="2000" b="1" dirty="0" err="1">
                <a:latin typeface="+mj-lt"/>
                <a:ea typeface="Helvetica Neue" charset="0"/>
                <a:cs typeface="Helvetica Neue" charset="0"/>
              </a:rPr>
              <a:t>Series</a:t>
            </a:r>
            <a:r>
              <a:rPr lang="fr-FR" sz="2000" b="1" dirty="0">
                <a:latin typeface="+mj-lt"/>
                <a:ea typeface="Helvetica Neue" charset="0"/>
                <a:cs typeface="Helvetica Neue" charset="0"/>
              </a:rPr>
              <a:t> </a:t>
            </a:r>
            <a:r>
              <a:rPr lang="fr-FR" sz="2000" b="1" dirty="0" err="1">
                <a:latin typeface="+mj-lt"/>
                <a:ea typeface="Helvetica Neue" charset="0"/>
                <a:cs typeface="Helvetica Neue" charset="0"/>
              </a:rPr>
              <a:t>con’t</a:t>
            </a:r>
            <a:endParaRPr lang="en-US" sz="2000" dirty="0">
              <a:latin typeface="+mj-lt"/>
              <a:ea typeface="Helvetica Neue Light" charset="0"/>
              <a:cs typeface="Helvetica Neue Light" charset="0"/>
            </a:endParaRPr>
          </a:p>
        </p:txBody>
      </p:sp>
      <p:sp>
        <p:nvSpPr>
          <p:cNvPr id="13" name="TextBox 12">
            <a:extLst>
              <a:ext uri="{FF2B5EF4-FFF2-40B4-BE49-F238E27FC236}">
                <a16:creationId xmlns:a16="http://schemas.microsoft.com/office/drawing/2014/main" id="{745F3F62-E1EC-F848-B118-4F4C4D87A403}"/>
              </a:ext>
            </a:extLst>
          </p:cNvPr>
          <p:cNvSpPr txBox="1"/>
          <p:nvPr/>
        </p:nvSpPr>
        <p:spPr>
          <a:xfrm>
            <a:off x="688015" y="1406253"/>
            <a:ext cx="6102371" cy="600164"/>
          </a:xfrm>
          <a:prstGeom prst="rect">
            <a:avLst/>
          </a:prstGeom>
          <a:noFill/>
        </p:spPr>
        <p:txBody>
          <a:bodyPr wrap="square" rtlCol="0">
            <a:spAutoFit/>
          </a:bodyPr>
          <a:lstStyle/>
          <a:p>
            <a:r>
              <a:rPr lang="en-US" sz="1100" b="1" dirty="0"/>
              <a:t>Trend</a:t>
            </a:r>
            <a:r>
              <a:rPr lang="en-US" sz="1100" dirty="0"/>
              <a:t> –  overall direction of the series i.e. upwards, downwards etc.</a:t>
            </a:r>
          </a:p>
          <a:p>
            <a:endParaRPr lang="en-US" sz="1100" dirty="0"/>
          </a:p>
          <a:p>
            <a:r>
              <a:rPr lang="en-US" sz="1100" b="1" dirty="0"/>
              <a:t>Seasonality</a:t>
            </a:r>
            <a:r>
              <a:rPr lang="en-US" sz="1100" dirty="0"/>
              <a:t>– monthly or quarterly patterns	</a:t>
            </a:r>
          </a:p>
        </p:txBody>
      </p:sp>
      <p:sp>
        <p:nvSpPr>
          <p:cNvPr id="8" name="TextBox 7">
            <a:extLst>
              <a:ext uri="{FF2B5EF4-FFF2-40B4-BE49-F238E27FC236}">
                <a16:creationId xmlns:a16="http://schemas.microsoft.com/office/drawing/2014/main" id="{83738267-186B-1947-B180-563E02D15DD8}"/>
              </a:ext>
            </a:extLst>
          </p:cNvPr>
          <p:cNvSpPr txBox="1"/>
          <p:nvPr/>
        </p:nvSpPr>
        <p:spPr>
          <a:xfrm>
            <a:off x="688016" y="579084"/>
            <a:ext cx="5300660" cy="600164"/>
          </a:xfrm>
          <a:prstGeom prst="rect">
            <a:avLst/>
          </a:prstGeom>
          <a:noFill/>
        </p:spPr>
        <p:txBody>
          <a:bodyPr wrap="square" rtlCol="0">
            <a:spAutoFit/>
          </a:bodyPr>
          <a:lstStyle/>
          <a:p>
            <a:r>
              <a:rPr lang="en-US" sz="1100" dirty="0"/>
              <a:t>Time Series that aren’t continuous can be considered as sequences.</a:t>
            </a:r>
          </a:p>
          <a:p>
            <a:endParaRPr lang="en-US" sz="1100" dirty="0"/>
          </a:p>
          <a:p>
            <a:r>
              <a:rPr lang="en-US" sz="1100" dirty="0"/>
              <a:t>Decomposition is key to analyze time series</a:t>
            </a:r>
          </a:p>
        </p:txBody>
      </p:sp>
      <p:sp>
        <p:nvSpPr>
          <p:cNvPr id="10" name="TextBox 9">
            <a:extLst>
              <a:ext uri="{FF2B5EF4-FFF2-40B4-BE49-F238E27FC236}">
                <a16:creationId xmlns:a16="http://schemas.microsoft.com/office/drawing/2014/main" id="{A7C277CD-5336-9146-980C-7C4BC087E10A}"/>
              </a:ext>
            </a:extLst>
          </p:cNvPr>
          <p:cNvSpPr txBox="1"/>
          <p:nvPr/>
        </p:nvSpPr>
        <p:spPr>
          <a:xfrm>
            <a:off x="688016" y="2402227"/>
            <a:ext cx="3967697" cy="938719"/>
          </a:xfrm>
          <a:prstGeom prst="rect">
            <a:avLst/>
          </a:prstGeom>
          <a:noFill/>
        </p:spPr>
        <p:txBody>
          <a:bodyPr wrap="square" rtlCol="0">
            <a:spAutoFit/>
          </a:bodyPr>
          <a:lstStyle/>
          <a:p>
            <a:r>
              <a:rPr lang="en-US" sz="1100" b="1" dirty="0"/>
              <a:t>Irregular remainder :</a:t>
            </a:r>
          </a:p>
          <a:p>
            <a:r>
              <a:rPr lang="en-US" sz="1100" dirty="0"/>
              <a:t>random noise left after extraction of all the components</a:t>
            </a:r>
          </a:p>
          <a:p>
            <a:endParaRPr lang="en-US" sz="1100" dirty="0"/>
          </a:p>
          <a:p>
            <a:r>
              <a:rPr lang="en-US" sz="1100" b="1" dirty="0"/>
              <a:t>Univariate </a:t>
            </a:r>
            <a:r>
              <a:rPr lang="en-US" sz="1100" dirty="0"/>
              <a:t>or</a:t>
            </a:r>
            <a:r>
              <a:rPr lang="en-US" sz="1100" b="1" dirty="0"/>
              <a:t> </a:t>
            </a:r>
            <a:r>
              <a:rPr lang="en-US" sz="1100" b="1" dirty="0" err="1"/>
              <a:t>mulitvariate</a:t>
            </a:r>
            <a:r>
              <a:rPr lang="en-US" sz="1100" b="1" dirty="0"/>
              <a:t> </a:t>
            </a:r>
            <a:endParaRPr lang="en-US" sz="1100" dirty="0"/>
          </a:p>
          <a:p>
            <a:r>
              <a:rPr lang="en-US" sz="1100" dirty="0"/>
              <a:t>	</a:t>
            </a:r>
          </a:p>
        </p:txBody>
      </p:sp>
    </p:spTree>
    <p:extLst>
      <p:ext uri="{BB962C8B-B14F-4D97-AF65-F5344CB8AC3E}">
        <p14:creationId xmlns:p14="http://schemas.microsoft.com/office/powerpoint/2010/main" val="7991270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a:extLst>
              <a:ext uri="{FF2B5EF4-FFF2-40B4-BE49-F238E27FC236}">
                <a16:creationId xmlns:a16="http://schemas.microsoft.com/office/drawing/2014/main" id="{DDC6F95F-56A9-1341-8B5C-8A31E68D5ACE}"/>
              </a:ext>
            </a:extLst>
          </p:cNvPr>
          <p:cNvSpPr/>
          <p:nvPr/>
        </p:nvSpPr>
        <p:spPr>
          <a:xfrm>
            <a:off x="1" y="0"/>
            <a:ext cx="9143999" cy="827169"/>
          </a:xfrm>
          <a:prstGeom prst="rect">
            <a:avLst/>
          </a:prstGeom>
          <a:noFill/>
          <a:ln w="3175">
            <a:miter lim="400000"/>
          </a:ln>
        </p:spPr>
        <p:txBody>
          <a:bodyPr lIns="182880" tIns="182880" rIns="19050" bIns="19050" anchor="t" anchorCtr="0"/>
          <a:lstStyle/>
          <a:p>
            <a:r>
              <a:rPr lang="fr-FR" sz="2000" b="1" dirty="0">
                <a:latin typeface="+mj-lt"/>
                <a:ea typeface="Helvetica Neue" charset="0"/>
                <a:cs typeface="Helvetica Neue" charset="0"/>
              </a:rPr>
              <a:t>Time </a:t>
            </a:r>
            <a:r>
              <a:rPr lang="fr-FR" sz="2000" b="1" dirty="0" err="1">
                <a:latin typeface="+mj-lt"/>
                <a:ea typeface="Helvetica Neue" charset="0"/>
                <a:cs typeface="Helvetica Neue" charset="0"/>
              </a:rPr>
              <a:t>Series</a:t>
            </a:r>
            <a:r>
              <a:rPr lang="fr-FR" sz="2000" b="1" dirty="0">
                <a:latin typeface="+mj-lt"/>
                <a:ea typeface="Helvetica Neue" charset="0"/>
                <a:cs typeface="Helvetica Neue" charset="0"/>
              </a:rPr>
              <a:t> </a:t>
            </a:r>
            <a:r>
              <a:rPr lang="fr-FR" sz="2000" b="1" dirty="0" err="1">
                <a:latin typeface="+mj-lt"/>
                <a:ea typeface="Helvetica Neue" charset="0"/>
                <a:cs typeface="Helvetica Neue" charset="0"/>
              </a:rPr>
              <a:t>Algorithms</a:t>
            </a:r>
            <a:endParaRPr lang="en-US" sz="2000" dirty="0">
              <a:latin typeface="+mj-lt"/>
              <a:ea typeface="Helvetica Neue Light" charset="0"/>
              <a:cs typeface="Helvetica Neue Light" charset="0"/>
            </a:endParaRPr>
          </a:p>
        </p:txBody>
      </p:sp>
      <p:sp>
        <p:nvSpPr>
          <p:cNvPr id="11" name="TextBox 10">
            <a:extLst>
              <a:ext uri="{FF2B5EF4-FFF2-40B4-BE49-F238E27FC236}">
                <a16:creationId xmlns:a16="http://schemas.microsoft.com/office/drawing/2014/main" id="{90477D19-9F6C-DA4B-BE74-86EE8EA67F34}"/>
              </a:ext>
            </a:extLst>
          </p:cNvPr>
          <p:cNvSpPr txBox="1"/>
          <p:nvPr/>
        </p:nvSpPr>
        <p:spPr>
          <a:xfrm>
            <a:off x="411790" y="752896"/>
            <a:ext cx="8398835" cy="1107996"/>
          </a:xfrm>
          <a:prstGeom prst="rect">
            <a:avLst/>
          </a:prstGeom>
          <a:noFill/>
        </p:spPr>
        <p:txBody>
          <a:bodyPr wrap="square" rtlCol="0">
            <a:spAutoFit/>
          </a:bodyPr>
          <a:lstStyle/>
          <a:p>
            <a:r>
              <a:rPr lang="en-US" sz="1100" b="1" dirty="0"/>
              <a:t>ARIMA </a:t>
            </a:r>
            <a:r>
              <a:rPr lang="en-US" sz="1100" dirty="0"/>
              <a:t>("Auto- Regressive – Integrated – Moving Average by Box et Jenkins (1976). </a:t>
            </a:r>
            <a:endParaRPr lang="en-US" sz="1100" b="1" dirty="0"/>
          </a:p>
          <a:p>
            <a:pPr marL="557213" lvl="1" indent="-214313">
              <a:buFont typeface="Arial" panose="020B0604020202020204" pitchFamily="34" charset="0"/>
              <a:buChar char="•"/>
            </a:pPr>
            <a:r>
              <a:rPr lang="en-US" sz="1100" b="1" dirty="0"/>
              <a:t>Auto-Regressive</a:t>
            </a:r>
            <a:r>
              <a:rPr lang="en-US" sz="1100" dirty="0"/>
              <a:t> : (p) Every point can be predicted by the weighted sum of previous points + random Error</a:t>
            </a:r>
          </a:p>
          <a:p>
            <a:pPr marL="557213" lvl="1" indent="-214313">
              <a:buFont typeface="Arial" panose="020B0604020202020204" pitchFamily="34" charset="0"/>
              <a:buChar char="•"/>
            </a:pPr>
            <a:r>
              <a:rPr lang="en-US" sz="1100" b="1" dirty="0"/>
              <a:t>Integrated</a:t>
            </a:r>
            <a:r>
              <a:rPr lang="en-US" sz="1100" dirty="0"/>
              <a:t> : (d) each point is distant from the previous by an equal constant</a:t>
            </a:r>
          </a:p>
          <a:p>
            <a:pPr marL="557213" lvl="1" indent="-214313">
              <a:buFont typeface="Arial" panose="020B0604020202020204" pitchFamily="34" charset="0"/>
              <a:buChar char="•"/>
            </a:pPr>
            <a:r>
              <a:rPr lang="en-US" sz="1100" b="1" dirty="0"/>
              <a:t>Moving Average </a:t>
            </a:r>
            <a:r>
              <a:rPr lang="en-US" sz="1100" dirty="0"/>
              <a:t>: (q) each point can be predicted by average previous ones + Error rate.</a:t>
            </a:r>
          </a:p>
          <a:p>
            <a:pPr marL="557213" lvl="1" indent="-214313">
              <a:buFont typeface="Arial" panose="020B0604020202020204" pitchFamily="34" charset="0"/>
              <a:buChar char="•"/>
            </a:pPr>
            <a:endParaRPr lang="en-US" sz="1100" dirty="0"/>
          </a:p>
          <a:p>
            <a:pPr marL="557213" lvl="1" indent="-214313">
              <a:buFont typeface="Arial" panose="020B0604020202020204" pitchFamily="34" charset="0"/>
              <a:buChar char="•"/>
            </a:pPr>
            <a:endParaRPr lang="en-US" sz="1100" dirty="0"/>
          </a:p>
        </p:txBody>
      </p:sp>
      <p:sp>
        <p:nvSpPr>
          <p:cNvPr id="7" name="TextBox 6">
            <a:extLst>
              <a:ext uri="{FF2B5EF4-FFF2-40B4-BE49-F238E27FC236}">
                <a16:creationId xmlns:a16="http://schemas.microsoft.com/office/drawing/2014/main" id="{EC9C8006-0932-0A43-BD3E-23062739608D}"/>
              </a:ext>
            </a:extLst>
          </p:cNvPr>
          <p:cNvSpPr txBox="1"/>
          <p:nvPr/>
        </p:nvSpPr>
        <p:spPr>
          <a:xfrm>
            <a:off x="688016" y="501931"/>
            <a:ext cx="5300660" cy="261610"/>
          </a:xfrm>
          <a:prstGeom prst="rect">
            <a:avLst/>
          </a:prstGeom>
          <a:noFill/>
        </p:spPr>
        <p:txBody>
          <a:bodyPr wrap="square" rtlCol="0">
            <a:spAutoFit/>
          </a:bodyPr>
          <a:lstStyle/>
          <a:p>
            <a:r>
              <a:rPr lang="en-US" sz="1100" dirty="0"/>
              <a:t>Future values are predicted from previous</a:t>
            </a:r>
          </a:p>
        </p:txBody>
      </p:sp>
      <p:sp>
        <p:nvSpPr>
          <p:cNvPr id="9" name="TextBox 8">
            <a:extLst>
              <a:ext uri="{FF2B5EF4-FFF2-40B4-BE49-F238E27FC236}">
                <a16:creationId xmlns:a16="http://schemas.microsoft.com/office/drawing/2014/main" id="{90493F3D-CF4E-A641-A395-D9C2DBB0363D}"/>
              </a:ext>
            </a:extLst>
          </p:cNvPr>
          <p:cNvSpPr txBox="1"/>
          <p:nvPr/>
        </p:nvSpPr>
        <p:spPr>
          <a:xfrm>
            <a:off x="411790" y="1704462"/>
            <a:ext cx="7942676" cy="1277273"/>
          </a:xfrm>
          <a:prstGeom prst="rect">
            <a:avLst/>
          </a:prstGeom>
          <a:noFill/>
        </p:spPr>
        <p:txBody>
          <a:bodyPr wrap="square" rtlCol="0">
            <a:spAutoFit/>
          </a:bodyPr>
          <a:lstStyle/>
          <a:p>
            <a:r>
              <a:rPr lang="en-US" sz="1100" b="1" dirty="0"/>
              <a:t>Prophet  (</a:t>
            </a:r>
            <a:r>
              <a:rPr lang="en-US" sz="1100" dirty="0"/>
              <a:t>https://</a:t>
            </a:r>
            <a:r>
              <a:rPr lang="en-US" sz="1100" dirty="0" err="1"/>
              <a:t>research.fb.com</a:t>
            </a:r>
            <a:r>
              <a:rPr lang="en-US" sz="1100" dirty="0"/>
              <a:t>/prophet-forecasting-at-scale/). </a:t>
            </a:r>
            <a:endParaRPr lang="en-US" sz="1100" b="1" dirty="0"/>
          </a:p>
          <a:p>
            <a:pPr lvl="1"/>
            <a:r>
              <a:rPr lang="en-US" sz="1100" dirty="0"/>
              <a:t>It’s an </a:t>
            </a:r>
            <a:r>
              <a:rPr lang="en-US" sz="1100" dirty="0">
                <a:hlinkClick r:id="rId3"/>
              </a:rPr>
              <a:t>additive regression model</a:t>
            </a:r>
            <a:r>
              <a:rPr lang="en-US" sz="1100" dirty="0"/>
              <a:t> with four main components:</a:t>
            </a:r>
          </a:p>
          <a:p>
            <a:pPr marL="900113" lvl="2" indent="-214313">
              <a:buFont typeface="Arial" panose="020B0604020202020204" pitchFamily="34" charset="0"/>
              <a:buChar char="•"/>
            </a:pPr>
            <a:r>
              <a:rPr lang="en-US" sz="1100" dirty="0"/>
              <a:t>A piecewise linear or logistic growth curve trend.  Automatically detects changes in trends by selecting changepoints from the data.</a:t>
            </a:r>
          </a:p>
          <a:p>
            <a:pPr marL="900113" lvl="2" indent="-214313">
              <a:buFont typeface="Arial" panose="020B0604020202020204" pitchFamily="34" charset="0"/>
              <a:buChar char="•"/>
            </a:pPr>
            <a:r>
              <a:rPr lang="en-US" sz="1100" dirty="0"/>
              <a:t>A yearly seasonal component modeled using Fourier series.</a:t>
            </a:r>
          </a:p>
          <a:p>
            <a:pPr marL="900113" lvl="2" indent="-214313">
              <a:buFont typeface="Arial" panose="020B0604020202020204" pitchFamily="34" charset="0"/>
              <a:buChar char="•"/>
            </a:pPr>
            <a:r>
              <a:rPr lang="en-US" sz="1100" dirty="0"/>
              <a:t>A weekly seasonal component using dummy variables.</a:t>
            </a:r>
          </a:p>
          <a:p>
            <a:pPr marL="900113" lvl="2" indent="-214313">
              <a:buFont typeface="Arial" panose="020B0604020202020204" pitchFamily="34" charset="0"/>
              <a:buChar char="•"/>
            </a:pPr>
            <a:r>
              <a:rPr lang="en-US" sz="1100" dirty="0"/>
              <a:t>A user-provided list of important holidays.</a:t>
            </a:r>
          </a:p>
        </p:txBody>
      </p:sp>
      <p:sp>
        <p:nvSpPr>
          <p:cNvPr id="10" name="TextBox 9">
            <a:extLst>
              <a:ext uri="{FF2B5EF4-FFF2-40B4-BE49-F238E27FC236}">
                <a16:creationId xmlns:a16="http://schemas.microsoft.com/office/drawing/2014/main" id="{2CA7BEF2-AC45-124A-B5DA-B81938B3D8D2}"/>
              </a:ext>
            </a:extLst>
          </p:cNvPr>
          <p:cNvSpPr txBox="1"/>
          <p:nvPr/>
        </p:nvSpPr>
        <p:spPr>
          <a:xfrm>
            <a:off x="411790" y="3227954"/>
            <a:ext cx="7942676" cy="1277273"/>
          </a:xfrm>
          <a:prstGeom prst="rect">
            <a:avLst/>
          </a:prstGeom>
          <a:noFill/>
        </p:spPr>
        <p:txBody>
          <a:bodyPr wrap="square" rtlCol="0">
            <a:spAutoFit/>
          </a:bodyPr>
          <a:lstStyle/>
          <a:p>
            <a:r>
              <a:rPr lang="en-US" sz="1100" b="1" dirty="0"/>
              <a:t>ANN (Artificial Neural Networks)</a:t>
            </a:r>
          </a:p>
          <a:p>
            <a:pPr marL="557213" lvl="1" indent="-214313">
              <a:buFont typeface="Arial" panose="020B0604020202020204" pitchFamily="34" charset="0"/>
              <a:buChar char="•"/>
            </a:pPr>
            <a:r>
              <a:rPr lang="en-US" sz="1100" b="1" dirty="0"/>
              <a:t>RCNN</a:t>
            </a:r>
            <a:r>
              <a:rPr lang="en-US" sz="1100" dirty="0"/>
              <a:t> (Recurrent Neural Network)</a:t>
            </a:r>
          </a:p>
          <a:p>
            <a:pPr lvl="1"/>
            <a:r>
              <a:rPr lang="en-US" sz="1100" dirty="0"/>
              <a:t>See this article on </a:t>
            </a:r>
            <a:r>
              <a:rPr lang="fr-FR" sz="1100" dirty="0" err="1"/>
              <a:t>Recurrent</a:t>
            </a:r>
            <a:r>
              <a:rPr lang="fr-FR" sz="1100" dirty="0"/>
              <a:t> Neural Networks for </a:t>
            </a:r>
            <a:r>
              <a:rPr lang="fr-FR" sz="1100" dirty="0" err="1"/>
              <a:t>Multivariate</a:t>
            </a:r>
            <a:r>
              <a:rPr lang="fr-FR" sz="1100" dirty="0"/>
              <a:t> Time </a:t>
            </a:r>
            <a:r>
              <a:rPr lang="fr-FR" sz="1100" dirty="0" err="1"/>
              <a:t>Series</a:t>
            </a:r>
            <a:r>
              <a:rPr lang="fr-FR" sz="1100" dirty="0"/>
              <a:t> </a:t>
            </a:r>
            <a:r>
              <a:rPr lang="en-US" sz="1100" dirty="0">
                <a:hlinkClick r:id="rId4"/>
              </a:rPr>
              <a:t>https://www.nature.com/articles/s41598-018-24271-9</a:t>
            </a:r>
            <a:endParaRPr lang="en-US" sz="1100" dirty="0"/>
          </a:p>
          <a:p>
            <a:pPr marL="557213" lvl="1" indent="-214313">
              <a:buFont typeface="Arial" panose="020B0604020202020204" pitchFamily="34" charset="0"/>
              <a:buChar char="•"/>
            </a:pPr>
            <a:r>
              <a:rPr lang="en-US" sz="1100" b="1" dirty="0"/>
              <a:t>LSTM</a:t>
            </a:r>
            <a:r>
              <a:rPr lang="en-US" sz="1100" dirty="0"/>
              <a:t> (Long Short Term Memory)</a:t>
            </a:r>
          </a:p>
          <a:p>
            <a:pPr lvl="1"/>
            <a:r>
              <a:rPr lang="en-US" sz="1100" dirty="0"/>
              <a:t>See this Kaggle tutorial </a:t>
            </a:r>
            <a:r>
              <a:rPr lang="en-US" sz="1100" dirty="0">
                <a:hlinkClick r:id="rId5"/>
              </a:rPr>
              <a:t>https://www.kaggle.com/amirrezaeian/time-series-data-analysis-using-lstm-tutorial</a:t>
            </a:r>
            <a:endParaRPr lang="en-US" sz="1100" dirty="0"/>
          </a:p>
          <a:p>
            <a:pPr marL="557213" lvl="1" indent="-214313">
              <a:buFont typeface="Arial" panose="020B0604020202020204" pitchFamily="34" charset="0"/>
              <a:buChar char="•"/>
            </a:pPr>
            <a:endParaRPr lang="en-US" sz="1100" dirty="0"/>
          </a:p>
        </p:txBody>
      </p:sp>
      <p:sp>
        <p:nvSpPr>
          <p:cNvPr id="5" name="Rectangle 4">
            <a:extLst>
              <a:ext uri="{FF2B5EF4-FFF2-40B4-BE49-F238E27FC236}">
                <a16:creationId xmlns:a16="http://schemas.microsoft.com/office/drawing/2014/main" id="{6F09318D-B018-7B4A-825E-AA13A309F915}"/>
              </a:ext>
            </a:extLst>
          </p:cNvPr>
          <p:cNvSpPr/>
          <p:nvPr/>
        </p:nvSpPr>
        <p:spPr>
          <a:xfrm>
            <a:off x="4659353" y="4751448"/>
            <a:ext cx="3522118" cy="300082"/>
          </a:xfrm>
          <a:prstGeom prst="rect">
            <a:avLst/>
          </a:prstGeom>
        </p:spPr>
        <p:txBody>
          <a:bodyPr wrap="none">
            <a:spAutoFit/>
          </a:bodyPr>
          <a:lstStyle/>
          <a:p>
            <a:r>
              <a:rPr lang="fr-FR" sz="1350" dirty="0"/>
              <a:t>https://</a:t>
            </a:r>
            <a:r>
              <a:rPr lang="fr-FR" sz="1350" dirty="0" err="1"/>
              <a:t>en.wikipedia.org</a:t>
            </a:r>
            <a:r>
              <a:rPr lang="fr-FR" sz="1350" dirty="0"/>
              <a:t>/wiki/</a:t>
            </a:r>
            <a:r>
              <a:rPr lang="fr-FR" sz="1350" dirty="0" err="1"/>
              <a:t>Additive_model</a:t>
            </a:r>
            <a:endParaRPr lang="fr-FR" sz="1350" dirty="0"/>
          </a:p>
        </p:txBody>
      </p:sp>
    </p:spTree>
    <p:extLst>
      <p:ext uri="{BB962C8B-B14F-4D97-AF65-F5344CB8AC3E}">
        <p14:creationId xmlns:p14="http://schemas.microsoft.com/office/powerpoint/2010/main" val="880355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a:extLst>
              <a:ext uri="{FF2B5EF4-FFF2-40B4-BE49-F238E27FC236}">
                <a16:creationId xmlns:a16="http://schemas.microsoft.com/office/drawing/2014/main" id="{DDC6F95F-56A9-1341-8B5C-8A31E68D5ACE}"/>
              </a:ext>
            </a:extLst>
          </p:cNvPr>
          <p:cNvSpPr/>
          <p:nvPr/>
        </p:nvSpPr>
        <p:spPr>
          <a:xfrm>
            <a:off x="1" y="0"/>
            <a:ext cx="9143999" cy="827169"/>
          </a:xfrm>
          <a:prstGeom prst="rect">
            <a:avLst/>
          </a:prstGeom>
          <a:noFill/>
          <a:ln w="3175">
            <a:miter lim="400000"/>
          </a:ln>
        </p:spPr>
        <p:txBody>
          <a:bodyPr lIns="182880" tIns="182880" rIns="19050" bIns="19050" anchor="t" anchorCtr="0"/>
          <a:lstStyle/>
          <a:p>
            <a:r>
              <a:rPr lang="fr-FR" sz="2000" b="1" dirty="0" err="1">
                <a:latin typeface="+mj-lt"/>
                <a:ea typeface="Helvetica Neue" charset="0"/>
                <a:cs typeface="Helvetica Neue" charset="0"/>
              </a:rPr>
              <a:t>Caveats</a:t>
            </a:r>
            <a:endParaRPr lang="en-US" sz="2000" dirty="0">
              <a:latin typeface="+mj-lt"/>
              <a:ea typeface="Helvetica Neue Light" charset="0"/>
              <a:cs typeface="Helvetica Neue Light" charset="0"/>
            </a:endParaRPr>
          </a:p>
        </p:txBody>
      </p:sp>
      <p:pic>
        <p:nvPicPr>
          <p:cNvPr id="3" name="Picture 2">
            <a:extLst>
              <a:ext uri="{FF2B5EF4-FFF2-40B4-BE49-F238E27FC236}">
                <a16:creationId xmlns:a16="http://schemas.microsoft.com/office/drawing/2014/main" id="{FCC93F5B-C2A2-694A-AD80-FC736525B175}"/>
              </a:ext>
            </a:extLst>
          </p:cNvPr>
          <p:cNvPicPr>
            <a:picLocks noChangeAspect="1"/>
          </p:cNvPicPr>
          <p:nvPr/>
        </p:nvPicPr>
        <p:blipFill>
          <a:blip r:embed="rId3"/>
          <a:stretch>
            <a:fillRect/>
          </a:stretch>
        </p:blipFill>
        <p:spPr>
          <a:xfrm>
            <a:off x="1355125" y="679493"/>
            <a:ext cx="6934200" cy="2524125"/>
          </a:xfrm>
          <a:prstGeom prst="rect">
            <a:avLst/>
          </a:prstGeom>
        </p:spPr>
      </p:pic>
      <p:sp>
        <p:nvSpPr>
          <p:cNvPr id="12" name="TextBox 11">
            <a:extLst>
              <a:ext uri="{FF2B5EF4-FFF2-40B4-BE49-F238E27FC236}">
                <a16:creationId xmlns:a16="http://schemas.microsoft.com/office/drawing/2014/main" id="{96CB873C-B91B-9541-B584-7BE42B739E0F}"/>
              </a:ext>
            </a:extLst>
          </p:cNvPr>
          <p:cNvSpPr txBox="1"/>
          <p:nvPr/>
        </p:nvSpPr>
        <p:spPr>
          <a:xfrm>
            <a:off x="3207264" y="3297547"/>
            <a:ext cx="3295136" cy="507831"/>
          </a:xfrm>
          <a:prstGeom prst="rect">
            <a:avLst/>
          </a:prstGeom>
          <a:noFill/>
        </p:spPr>
        <p:txBody>
          <a:bodyPr wrap="square" rtlCol="0">
            <a:spAutoFit/>
          </a:bodyPr>
          <a:lstStyle/>
          <a:p>
            <a:r>
              <a:rPr lang="en-US" sz="1350" b="1" dirty="0">
                <a:solidFill>
                  <a:schemeClr val="accent1"/>
                </a:solidFill>
              </a:rPr>
              <a:t>Correlation doesn’t means causality	</a:t>
            </a:r>
          </a:p>
        </p:txBody>
      </p:sp>
      <p:sp>
        <p:nvSpPr>
          <p:cNvPr id="6" name="Rectangle 5">
            <a:extLst>
              <a:ext uri="{FF2B5EF4-FFF2-40B4-BE49-F238E27FC236}">
                <a16:creationId xmlns:a16="http://schemas.microsoft.com/office/drawing/2014/main" id="{FD9F296E-E9CF-1D43-8E09-6A3A3A653876}"/>
              </a:ext>
            </a:extLst>
          </p:cNvPr>
          <p:cNvSpPr/>
          <p:nvPr/>
        </p:nvSpPr>
        <p:spPr>
          <a:xfrm>
            <a:off x="2878267" y="4307058"/>
            <a:ext cx="3387466" cy="300082"/>
          </a:xfrm>
          <a:prstGeom prst="rect">
            <a:avLst/>
          </a:prstGeom>
        </p:spPr>
        <p:txBody>
          <a:bodyPr wrap="none">
            <a:spAutoFit/>
          </a:bodyPr>
          <a:lstStyle/>
          <a:p>
            <a:r>
              <a:rPr lang="en-US" sz="1350" dirty="0"/>
              <a:t>http://</a:t>
            </a:r>
            <a:r>
              <a:rPr lang="en-US" sz="1350" dirty="0" err="1"/>
              <a:t>tylervigen.com</a:t>
            </a:r>
            <a:r>
              <a:rPr lang="en-US" sz="1350" dirty="0"/>
              <a:t>/spurious-correlations</a:t>
            </a:r>
          </a:p>
        </p:txBody>
      </p:sp>
    </p:spTree>
    <p:extLst>
      <p:ext uri="{BB962C8B-B14F-4D97-AF65-F5344CB8AC3E}">
        <p14:creationId xmlns:p14="http://schemas.microsoft.com/office/powerpoint/2010/main" val="20896163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B47BF-4932-4649-B6BA-FCE4A732FB27}"/>
              </a:ext>
            </a:extLst>
          </p:cNvPr>
          <p:cNvSpPr>
            <a:spLocks noGrp="1"/>
          </p:cNvSpPr>
          <p:nvPr>
            <p:ph type="title"/>
          </p:nvPr>
        </p:nvSpPr>
        <p:spPr/>
        <p:txBody>
          <a:bodyPr/>
          <a:lstStyle/>
          <a:p>
            <a:r>
              <a:rPr lang="fr-FR" dirty="0" err="1"/>
              <a:t>Lab</a:t>
            </a:r>
            <a:r>
              <a:rPr lang="fr-FR" dirty="0"/>
              <a:t> 4 : Time </a:t>
            </a:r>
            <a:r>
              <a:rPr lang="fr-FR" dirty="0" err="1"/>
              <a:t>Series</a:t>
            </a:r>
            <a:r>
              <a:rPr lang="fr-FR" dirty="0"/>
              <a:t> </a:t>
            </a:r>
            <a:r>
              <a:rPr lang="fr-FR" dirty="0" err="1"/>
              <a:t>prediction</a:t>
            </a:r>
            <a:endParaRPr lang="fr-FR" dirty="0"/>
          </a:p>
        </p:txBody>
      </p:sp>
      <p:sp>
        <p:nvSpPr>
          <p:cNvPr id="3" name="Content Placeholder 2">
            <a:extLst>
              <a:ext uri="{FF2B5EF4-FFF2-40B4-BE49-F238E27FC236}">
                <a16:creationId xmlns:a16="http://schemas.microsoft.com/office/drawing/2014/main" id="{6D56F961-5055-AF4F-856F-783DE06E4FC7}"/>
              </a:ext>
            </a:extLst>
          </p:cNvPr>
          <p:cNvSpPr>
            <a:spLocks noGrp="1"/>
          </p:cNvSpPr>
          <p:nvPr>
            <p:ph idx="1"/>
          </p:nvPr>
        </p:nvSpPr>
        <p:spPr/>
        <p:txBody>
          <a:bodyPr/>
          <a:lstStyle/>
          <a:p>
            <a:r>
              <a:rPr lang="fr-FR" dirty="0"/>
              <a:t>An </a:t>
            </a:r>
            <a:r>
              <a:rPr lang="fr-FR" dirty="0" err="1"/>
              <a:t>analyst</a:t>
            </a:r>
            <a:r>
              <a:rPr lang="fr-FR" dirty="0"/>
              <a:t> for a national </a:t>
            </a:r>
            <a:r>
              <a:rPr lang="fr-FR" dirty="0" err="1"/>
              <a:t>broadband</a:t>
            </a:r>
            <a:r>
              <a:rPr lang="fr-FR" dirty="0"/>
              <a:t> provider </a:t>
            </a:r>
            <a:r>
              <a:rPr lang="fr-FR" dirty="0" err="1"/>
              <a:t>is</a:t>
            </a:r>
            <a:r>
              <a:rPr lang="fr-FR" dirty="0"/>
              <a:t> </a:t>
            </a:r>
            <a:r>
              <a:rPr lang="fr-FR" dirty="0" err="1"/>
              <a:t>required</a:t>
            </a:r>
            <a:r>
              <a:rPr lang="fr-FR" dirty="0"/>
              <a:t> to </a:t>
            </a:r>
            <a:r>
              <a:rPr lang="fr-FR" dirty="0" err="1"/>
              <a:t>produce</a:t>
            </a:r>
            <a:r>
              <a:rPr lang="fr-FR" dirty="0"/>
              <a:t> </a:t>
            </a:r>
            <a:r>
              <a:rPr lang="fr-FR" dirty="0" err="1"/>
              <a:t>forecasts</a:t>
            </a:r>
            <a:r>
              <a:rPr lang="fr-FR" dirty="0"/>
              <a:t> of user </a:t>
            </a:r>
            <a:r>
              <a:rPr lang="fr-FR" dirty="0" err="1"/>
              <a:t>subscriptions</a:t>
            </a:r>
            <a:r>
              <a:rPr lang="fr-FR" dirty="0"/>
              <a:t> in  </a:t>
            </a:r>
            <a:r>
              <a:rPr lang="fr-FR" dirty="0" err="1"/>
              <a:t>order</a:t>
            </a:r>
            <a:r>
              <a:rPr lang="fr-FR" dirty="0"/>
              <a:t> to </a:t>
            </a:r>
            <a:r>
              <a:rPr lang="fr-FR" dirty="0" err="1"/>
              <a:t>predict</a:t>
            </a:r>
            <a:r>
              <a:rPr lang="fr-FR" dirty="0"/>
              <a:t> </a:t>
            </a:r>
            <a:r>
              <a:rPr lang="fr-FR" dirty="0" err="1"/>
              <a:t>utilization</a:t>
            </a:r>
            <a:r>
              <a:rPr lang="fr-FR" dirty="0"/>
              <a:t> of </a:t>
            </a:r>
            <a:r>
              <a:rPr lang="fr-FR" dirty="0" err="1"/>
              <a:t>bandwidth</a:t>
            </a:r>
            <a:r>
              <a:rPr lang="fr-FR" dirty="0"/>
              <a:t>.</a:t>
            </a:r>
          </a:p>
          <a:p>
            <a:r>
              <a:rPr lang="fr-FR" dirty="0" err="1"/>
              <a:t>Lab</a:t>
            </a:r>
            <a:r>
              <a:rPr lang="fr-FR" dirty="0"/>
              <a:t> </a:t>
            </a:r>
            <a:r>
              <a:rPr lang="fr-FR" dirty="0" err="1"/>
              <a:t>Material</a:t>
            </a:r>
            <a:r>
              <a:rPr lang="fr-FR" dirty="0"/>
              <a:t> </a:t>
            </a:r>
            <a:r>
              <a:rPr lang="fr-FR" dirty="0" err="1"/>
              <a:t>avaialble</a:t>
            </a:r>
            <a:r>
              <a:rPr lang="fr-FR" dirty="0"/>
              <a:t> at </a:t>
            </a:r>
            <a:r>
              <a:rPr lang="fr-FR" dirty="0">
                <a:hlinkClick r:id="rId2"/>
              </a:rPr>
              <a:t>https://ibm.box.com/v/WatsonStudio-WS</a:t>
            </a:r>
            <a:endParaRPr lang="fr-FR" dirty="0"/>
          </a:p>
          <a:p>
            <a:r>
              <a:rPr lang="fr-FR" dirty="0"/>
              <a:t>Instructions </a:t>
            </a:r>
            <a:r>
              <a:rPr lang="fr-FR" dirty="0">
                <a:hlinkClick r:id="rId3" tooltip="Hands-On Labs"/>
              </a:rPr>
              <a:t>Hands-On Labs</a:t>
            </a:r>
            <a:r>
              <a:rPr lang="fr-FR" dirty="0"/>
              <a:t>/</a:t>
            </a:r>
            <a:r>
              <a:rPr lang="fr-FR" dirty="0">
                <a:hlinkClick r:id="rId4" tooltip="Lab6-TimeSeries"/>
              </a:rPr>
              <a:t>Lab4-TimeSeries</a:t>
            </a:r>
            <a:r>
              <a:rPr lang="fr-FR" dirty="0"/>
              <a:t>/Lab4_TimeSeries.pdf</a:t>
            </a:r>
          </a:p>
          <a:p>
            <a:r>
              <a:rPr lang="fr-FR" dirty="0"/>
              <a:t>File : </a:t>
            </a:r>
            <a:r>
              <a:rPr lang="fr-FR" dirty="0">
                <a:hlinkClick r:id="rId3" tooltip="Hands-On Labs"/>
              </a:rPr>
              <a:t>Hands-On Labs</a:t>
            </a:r>
            <a:r>
              <a:rPr lang="fr-FR"/>
              <a:t>/</a:t>
            </a:r>
            <a:r>
              <a:rPr lang="fr-FR">
                <a:hlinkClick r:id="rId4" tooltip="Lab6-TimeSeries"/>
              </a:rPr>
              <a:t>Lab4-TimeSeries</a:t>
            </a:r>
            <a:r>
              <a:rPr lang="fr-FR" dirty="0"/>
              <a:t>/</a:t>
            </a:r>
            <a:r>
              <a:rPr lang="fr-FR" dirty="0" err="1"/>
              <a:t>Broadband.csv</a:t>
            </a:r>
            <a:br>
              <a:rPr lang="fr-FR" dirty="0"/>
            </a:br>
            <a:endParaRPr lang="fr-FR" dirty="0"/>
          </a:p>
        </p:txBody>
      </p:sp>
    </p:spTree>
    <p:extLst>
      <p:ext uri="{BB962C8B-B14F-4D97-AF65-F5344CB8AC3E}">
        <p14:creationId xmlns:p14="http://schemas.microsoft.com/office/powerpoint/2010/main" val="43196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5450" y="1106302"/>
            <a:ext cx="5918115" cy="1908118"/>
          </a:xfrm>
        </p:spPr>
        <p:txBody>
          <a:bodyPr/>
          <a:lstStyle/>
          <a:p>
            <a:r>
              <a:rPr lang="en-US" sz="4000" dirty="0"/>
              <a:t>Thank You</a:t>
            </a:r>
          </a:p>
        </p:txBody>
      </p:sp>
    </p:spTree>
    <p:extLst>
      <p:ext uri="{BB962C8B-B14F-4D97-AF65-F5344CB8AC3E}">
        <p14:creationId xmlns:p14="http://schemas.microsoft.com/office/powerpoint/2010/main" val="3453435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pPr eaLnBrk="1" hangingPunct="1"/>
            <a:r>
              <a:rPr lang="en-US" altLang="en-US"/>
              <a:t>Notices and Disclaimers</a:t>
            </a:r>
          </a:p>
        </p:txBody>
      </p:sp>
      <p:sp>
        <p:nvSpPr>
          <p:cNvPr id="23556" name="Rectangle 4"/>
          <p:cNvSpPr>
            <a:spLocks noChangeArrowheads="1"/>
          </p:cNvSpPr>
          <p:nvPr/>
        </p:nvSpPr>
        <p:spPr bwMode="auto">
          <a:xfrm>
            <a:off x="206375" y="923925"/>
            <a:ext cx="8937625" cy="3735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rgbClr val="191919"/>
                </a:solidFill>
                <a:latin typeface="HelvNeue Light for IBM"/>
                <a:cs typeface="Arial" panose="020B0604020202020204" pitchFamily="34" charset="0"/>
              </a:defRPr>
            </a:lvl1pPr>
            <a:lvl2pPr marL="742950" indent="-285750" eaLnBrk="0" hangingPunct="0">
              <a:defRPr sz="2000">
                <a:solidFill>
                  <a:srgbClr val="191919"/>
                </a:solidFill>
                <a:latin typeface="HelvNeue Light for IBM"/>
                <a:cs typeface="Arial" panose="020B0604020202020204" pitchFamily="34" charset="0"/>
              </a:defRPr>
            </a:lvl2pPr>
            <a:lvl3pPr marL="1143000" indent="-228600" eaLnBrk="0" hangingPunct="0">
              <a:defRPr sz="2000">
                <a:solidFill>
                  <a:srgbClr val="191919"/>
                </a:solidFill>
                <a:latin typeface="HelvNeue Light for IBM"/>
                <a:cs typeface="Arial" panose="020B0604020202020204" pitchFamily="34" charset="0"/>
              </a:defRPr>
            </a:lvl3pPr>
            <a:lvl4pPr marL="1600200" indent="-228600" eaLnBrk="0" hangingPunct="0">
              <a:defRPr sz="2000">
                <a:solidFill>
                  <a:srgbClr val="191919"/>
                </a:solidFill>
                <a:latin typeface="HelvNeue Light for IBM"/>
                <a:cs typeface="Arial" panose="020B0604020202020204" pitchFamily="34" charset="0"/>
              </a:defRPr>
            </a:lvl4pPr>
            <a:lvl5pPr marL="2057400" indent="-228600" eaLnBrk="0" hangingPunct="0">
              <a:defRPr sz="2000">
                <a:solidFill>
                  <a:srgbClr val="191919"/>
                </a:solidFill>
                <a:latin typeface="HelvNeue Light for IBM"/>
                <a:cs typeface="Arial" panose="020B0604020202020204" pitchFamily="34" charset="0"/>
              </a:defRPr>
            </a:lvl5pPr>
            <a:lvl6pPr marL="25146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6pPr>
            <a:lvl7pPr marL="29718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7pPr>
            <a:lvl8pPr marL="34290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8pPr>
            <a:lvl9pPr marL="38862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9pPr>
          </a:lstStyle>
          <a:p>
            <a:pPr eaLnBrk="1" hangingPunct="1">
              <a:lnSpc>
                <a:spcPct val="90000"/>
              </a:lnSpc>
              <a:spcAft>
                <a:spcPts val="1000"/>
              </a:spcAft>
            </a:pPr>
            <a:r>
              <a:rPr lang="en-US" altLang="en-US" sz="900" dirty="0">
                <a:solidFill>
                  <a:schemeClr val="tx1"/>
                </a:solidFill>
                <a:latin typeface="Arial" panose="020B0604020202020204" pitchFamily="34" charset="0"/>
              </a:rPr>
              <a:t>Copyright © 2016 by International Business Machines Corporation (IBM).  No part of this document may be reproduced or transmitted in any form without written permission from IBM. </a:t>
            </a:r>
          </a:p>
          <a:p>
            <a:pPr eaLnBrk="1" hangingPunct="1">
              <a:lnSpc>
                <a:spcPct val="90000"/>
              </a:lnSpc>
              <a:spcAft>
                <a:spcPts val="1000"/>
              </a:spcAft>
            </a:pPr>
            <a:r>
              <a:rPr lang="en-US" altLang="en-US" sz="900" b="1" dirty="0">
                <a:solidFill>
                  <a:schemeClr val="tx1"/>
                </a:solidFill>
                <a:latin typeface="Arial" panose="020B0604020202020204" pitchFamily="34" charset="0"/>
              </a:rPr>
              <a:t>U.S. Government Users Restricted Rights - Use, duplication or disclosure restricted by GSA ADP Schedule Contract with IBM.</a:t>
            </a:r>
          </a:p>
          <a:p>
            <a:pPr eaLnBrk="1" hangingPunct="1">
              <a:lnSpc>
                <a:spcPct val="90000"/>
              </a:lnSpc>
              <a:spcAft>
                <a:spcPts val="1000"/>
              </a:spcAft>
            </a:pPr>
            <a:r>
              <a:rPr lang="en-US" altLang="en-US" sz="900" dirty="0">
                <a:solidFill>
                  <a:schemeClr val="tx1"/>
                </a:solidFill>
                <a:latin typeface="Arial" panose="020B0604020202020204" pitchFamily="34" charset="0"/>
              </a:rPr>
              <a:t>Information in these presentations (including information relating to products that have not yet been announced by IBM) has been reviewed for accuracy as of the date of initial publication and could include unintentional technical or typographical errors. IBM shall have no responsibility to update this information. THIS DOCUMENT IS DISTRIBUTED "AS IS" WITHOUT ANY WARRANTY, EITHER EXPRESS OR IMPLIED.  IN NO EVENT SHALL IBM BE LIABLE FOR ANY DAMAGE ARISING FROM THE USE OF THIS INFORMATION, INCLUDING BUT NOT LIMITED TO, LOSS OF DATA, BUSINESS INTERRUPTION, LOSS OF PROFIT OR LOSS OF OPPORTUNITY.  IBM products and services are warranted according to the terms and conditions of the agreements under which they are provided. </a:t>
            </a:r>
          </a:p>
          <a:p>
            <a:pPr eaLnBrk="1" hangingPunct="1">
              <a:lnSpc>
                <a:spcPct val="90000"/>
              </a:lnSpc>
              <a:spcAft>
                <a:spcPts val="1000"/>
              </a:spcAft>
            </a:pPr>
            <a:r>
              <a:rPr lang="en-US" altLang="en-US" sz="900" dirty="0">
                <a:solidFill>
                  <a:schemeClr val="tx1"/>
                </a:solidFill>
                <a:latin typeface="Arial" panose="020B0604020202020204" pitchFamily="34" charset="0"/>
              </a:rPr>
              <a:t>IBM products are manufactured from new parts or new and used parts. In some cases, a product may not be new and may have been previously installed. Regardless, our warranty terms apply.”</a:t>
            </a:r>
          </a:p>
          <a:p>
            <a:pPr eaLnBrk="1" hangingPunct="1">
              <a:lnSpc>
                <a:spcPct val="90000"/>
              </a:lnSpc>
              <a:spcAft>
                <a:spcPts val="1000"/>
              </a:spcAft>
            </a:pPr>
            <a:r>
              <a:rPr lang="en-US" altLang="en-US" sz="900" b="1" dirty="0">
                <a:solidFill>
                  <a:schemeClr val="tx1"/>
                </a:solidFill>
                <a:latin typeface="Arial" panose="020B0604020202020204" pitchFamily="34" charset="0"/>
              </a:rPr>
              <a:t>Any statements regarding IBM's future direction, intent or product plans are subject to change or withdrawal without notice.</a:t>
            </a:r>
          </a:p>
          <a:p>
            <a:pPr eaLnBrk="1" hangingPunct="1">
              <a:lnSpc>
                <a:spcPct val="90000"/>
              </a:lnSpc>
              <a:spcAft>
                <a:spcPts val="1000"/>
              </a:spcAft>
            </a:pPr>
            <a:r>
              <a:rPr lang="en-US" altLang="en-US" sz="900" dirty="0">
                <a:solidFill>
                  <a:schemeClr val="tx1"/>
                </a:solidFill>
                <a:latin typeface="Arial" panose="020B0604020202020204" pitchFamily="34" charset="0"/>
              </a:rPr>
              <a:t>Performance data contained herein was generally obtained in a controlled, isolated environments.  Customer examples are presented as illustrations of how those customers have used IBM products and the results they may have achieved.  Actual performance, cost, savings or other results in other operating environments may vary.  </a:t>
            </a:r>
          </a:p>
          <a:p>
            <a:pPr eaLnBrk="1" hangingPunct="1">
              <a:lnSpc>
                <a:spcPct val="90000"/>
              </a:lnSpc>
              <a:spcAft>
                <a:spcPts val="1000"/>
              </a:spcAft>
            </a:pPr>
            <a:r>
              <a:rPr lang="en-US" altLang="en-US" sz="900" dirty="0">
                <a:solidFill>
                  <a:schemeClr val="tx1"/>
                </a:solidFill>
                <a:latin typeface="Arial" panose="020B0604020202020204" pitchFamily="34" charset="0"/>
              </a:rPr>
              <a:t>References in this document to IBM products, programs, or services does not imply that IBM intends to make such products, programs or services available in all countries in which IBM operates or does business.  </a:t>
            </a:r>
          </a:p>
          <a:p>
            <a:pPr eaLnBrk="1" hangingPunct="1">
              <a:lnSpc>
                <a:spcPct val="90000"/>
              </a:lnSpc>
              <a:spcAft>
                <a:spcPts val="1000"/>
              </a:spcAft>
            </a:pPr>
            <a:r>
              <a:rPr lang="en-US" altLang="en-US" sz="900" dirty="0">
                <a:solidFill>
                  <a:schemeClr val="tx1"/>
                </a:solidFill>
                <a:latin typeface="Arial" panose="020B0604020202020204" pitchFamily="34" charset="0"/>
              </a:rPr>
              <a:t>Workshops, sessions and associated materials may have been prepared by independent session speakers, and do not necessarily reflect the views of IBM.  All materials and discussions are provided for informational purposes only, and are neither intended to, nor shall constitute legal or other guidance or advice to any individual participant or their specific situation. </a:t>
            </a:r>
          </a:p>
          <a:p>
            <a:pPr eaLnBrk="1" hangingPunct="1">
              <a:lnSpc>
                <a:spcPct val="90000"/>
              </a:lnSpc>
              <a:spcAft>
                <a:spcPts val="1000"/>
              </a:spcAft>
            </a:pPr>
            <a:r>
              <a:rPr lang="en-US" altLang="en-US" sz="900" dirty="0">
                <a:solidFill>
                  <a:schemeClr val="tx1"/>
                </a:solidFill>
                <a:latin typeface="Arial" panose="020B0604020202020204" pitchFamily="34" charset="0"/>
              </a:rPr>
              <a:t>It is the customer</a:t>
            </a:r>
            <a:r>
              <a:rPr lang="ja-JP" altLang="en-US" sz="900" dirty="0">
                <a:solidFill>
                  <a:schemeClr val="tx1"/>
                </a:solidFill>
                <a:latin typeface="Arial" panose="020B0604020202020204" pitchFamily="34" charset="0"/>
                <a:ea typeface="ＭＳ Ｐゴシック" panose="020B0600070205080204" pitchFamily="34" charset="-128"/>
              </a:rPr>
              <a:t>’</a:t>
            </a:r>
            <a:r>
              <a:rPr lang="en-US" altLang="ja-JP" sz="900" dirty="0">
                <a:solidFill>
                  <a:schemeClr val="tx1"/>
                </a:solidFill>
                <a:latin typeface="Arial" panose="020B0604020202020204" pitchFamily="34" charset="0"/>
                <a:ea typeface="ＭＳ Ｐゴシック" panose="020B0600070205080204" pitchFamily="34" charset="-128"/>
              </a:rPr>
              <a:t>s  responsibility to insure its own compliance with legal requirements and to obtain advice of competent legal counsel as to the identification and interpretation of any relevant laws and regulatory requirements that may affect the customer</a:t>
            </a:r>
            <a:r>
              <a:rPr lang="ja-JP" altLang="en-US" sz="900" dirty="0">
                <a:solidFill>
                  <a:schemeClr val="tx1"/>
                </a:solidFill>
                <a:latin typeface="Arial" panose="020B0604020202020204" pitchFamily="34" charset="0"/>
                <a:ea typeface="ＭＳ Ｐゴシック" panose="020B0600070205080204" pitchFamily="34" charset="-128"/>
              </a:rPr>
              <a:t>’</a:t>
            </a:r>
            <a:r>
              <a:rPr lang="en-US" altLang="ja-JP" sz="900" dirty="0">
                <a:solidFill>
                  <a:schemeClr val="tx1"/>
                </a:solidFill>
                <a:latin typeface="Arial" panose="020B0604020202020204" pitchFamily="34" charset="0"/>
                <a:ea typeface="ＭＳ Ｐゴシック" panose="020B0600070205080204" pitchFamily="34" charset="-128"/>
              </a:rPr>
              <a:t>s business and any actions the customer may need to take to comply with such laws.  IBM does not provide legal advice or represent or warrant that its services or products will ensure that the customer is in compliance with any law</a:t>
            </a:r>
            <a:endParaRPr lang="en-US" altLang="en-US" sz="900" dirty="0">
              <a:solidFill>
                <a:schemeClr val="tx1"/>
              </a:solidFill>
              <a:latin typeface="Arial" panose="020B0604020202020204" pitchFamily="34" charset="0"/>
            </a:endParaRPr>
          </a:p>
        </p:txBody>
      </p:sp>
    </p:spTree>
    <p:extLst>
      <p:ext uri="{BB962C8B-B14F-4D97-AF65-F5344CB8AC3E}">
        <p14:creationId xmlns:p14="http://schemas.microsoft.com/office/powerpoint/2010/main" val="2085903513"/>
      </p:ext>
    </p:extLst>
  </p:cSld>
  <p:clrMapOvr>
    <a:masterClrMapping/>
  </p:clrMapOvr>
</p:sld>
</file>

<file path=ppt/theme/theme1.xml><?xml version="1.0" encoding="utf-8"?>
<a:theme xmlns:a="http://schemas.openxmlformats.org/drawingml/2006/main" name="Default Theme">
  <a:themeElements>
    <a:clrScheme name="Custom 28">
      <a:dk1>
        <a:srgbClr val="666666"/>
      </a:dk1>
      <a:lt1>
        <a:sysClr val="window" lastClr="FFFFFF"/>
      </a:lt1>
      <a:dk2>
        <a:srgbClr val="004255"/>
      </a:dk2>
      <a:lt2>
        <a:srgbClr val="82D1F5"/>
      </a:lt2>
      <a:accent1>
        <a:srgbClr val="34B1EC"/>
      </a:accent1>
      <a:accent2>
        <a:srgbClr val="7F1C7D"/>
      </a:accent2>
      <a:accent3>
        <a:srgbClr val="007680"/>
      </a:accent3>
      <a:accent4>
        <a:srgbClr val="00A6A0"/>
      </a:accent4>
      <a:accent5>
        <a:srgbClr val="00649D"/>
      </a:accent5>
      <a:accent6>
        <a:srgbClr val="AB1A8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wht_background_2017">
  <a:themeElements>
    <a:clrScheme name="Custom 14">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432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RAFT 7_IBM_Cloud_Presentation_Fast Start_2018_Mini Main and Sessions_Arial" id="{448989E2-F453-EB48-A504-083BB1AFD7E3}" vid="{A9EE2942-96FA-7B41-8904-00DEB1B826B4}"/>
    </a:ext>
  </a:extLst>
</a:theme>
</file>

<file path=ppt/theme/theme3.xml><?xml version="1.0" encoding="utf-8"?>
<a:theme xmlns:a="http://schemas.openxmlformats.org/drawingml/2006/main" name="1_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RAFT 7_IBM_Cloud_Presentation_Fast Start_2018_Mini Main and Sessions_Arial" id="{448989E2-F453-EB48-A504-083BB1AFD7E3}" vid="{A9EE2942-96FA-7B41-8904-00DEB1B826B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Theme.thmx</Template>
  <TotalTime>29985</TotalTime>
  <Words>1109</Words>
  <Application>Microsoft Office PowerPoint</Application>
  <PresentationFormat>On-screen Show (16:9)</PresentationFormat>
  <Paragraphs>73</Paragraphs>
  <Slides>10</Slides>
  <Notes>5</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10</vt:i4>
      </vt:variant>
    </vt:vector>
  </HeadingPairs>
  <TitlesOfParts>
    <vt:vector size="21" baseType="lpstr">
      <vt:lpstr>ＭＳ Ｐゴシック</vt:lpstr>
      <vt:lpstr>Arial</vt:lpstr>
      <vt:lpstr>Calibri</vt:lpstr>
      <vt:lpstr>Helvetica Neue</vt:lpstr>
      <vt:lpstr>Helvetica Neue Light</vt:lpstr>
      <vt:lpstr>IBM Plex Sans</vt:lpstr>
      <vt:lpstr>IBM Plex Sans SemiBold</vt:lpstr>
      <vt:lpstr>Lucida Grande</vt:lpstr>
      <vt:lpstr>Default Theme</vt:lpstr>
      <vt:lpstr>wht_background_2017</vt:lpstr>
      <vt:lpstr>1_wht_background_2017</vt:lpstr>
      <vt:lpstr>Section 4  Time Series Overview</vt:lpstr>
      <vt:lpstr>PowerPoint Presentation</vt:lpstr>
      <vt:lpstr>PowerPoint Presentation</vt:lpstr>
      <vt:lpstr>PowerPoint Presentation</vt:lpstr>
      <vt:lpstr>PowerPoint Presentation</vt:lpstr>
      <vt:lpstr>PowerPoint Presentation</vt:lpstr>
      <vt:lpstr>Lab 4 : Time Series prediction</vt:lpstr>
      <vt:lpstr>Thank You</vt:lpstr>
      <vt:lpstr>Notices and Disclaimers</vt:lpstr>
      <vt:lpstr>Notices and Disclaimers Con’t. </vt:lpstr>
    </vt:vector>
  </TitlesOfParts>
  <Company>Creative Concepts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Kristin McDonald</dc:creator>
  <cp:lastModifiedBy>Philippe Gregoire</cp:lastModifiedBy>
  <cp:revision>1177</cp:revision>
  <dcterms:created xsi:type="dcterms:W3CDTF">2016-05-12T21:45:31Z</dcterms:created>
  <dcterms:modified xsi:type="dcterms:W3CDTF">2018-10-08T22:29:15Z</dcterms:modified>
</cp:coreProperties>
</file>